
<file path=[Content_Types].xml><?xml version="1.0" encoding="utf-8"?>
<Types xmlns="http://schemas.openxmlformats.org/package/2006/content-types">
  <Default Extension="jfif" ContentType="image/jpeg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58" r:id="rId4"/>
  </p:sldMasterIdLst>
  <p:notesMasterIdLst>
    <p:notesMasterId r:id="rId45"/>
  </p:notesMasterIdLst>
  <p:handoutMasterIdLst>
    <p:handoutMasterId r:id="rId46"/>
  </p:handoutMasterIdLst>
  <p:sldIdLst>
    <p:sldId id="335" r:id="rId5"/>
    <p:sldId id="351" r:id="rId6"/>
    <p:sldId id="343" r:id="rId7"/>
    <p:sldId id="355" r:id="rId8"/>
    <p:sldId id="356" r:id="rId9"/>
    <p:sldId id="357" r:id="rId10"/>
    <p:sldId id="358" r:id="rId11"/>
    <p:sldId id="359" r:id="rId12"/>
    <p:sldId id="360" r:id="rId13"/>
    <p:sldId id="361" r:id="rId14"/>
    <p:sldId id="362" r:id="rId15"/>
    <p:sldId id="363" r:id="rId16"/>
    <p:sldId id="364" r:id="rId17"/>
    <p:sldId id="365" r:id="rId18"/>
    <p:sldId id="366" r:id="rId19"/>
    <p:sldId id="367" r:id="rId20"/>
    <p:sldId id="370" r:id="rId21"/>
    <p:sldId id="369" r:id="rId22"/>
    <p:sldId id="368" r:id="rId23"/>
    <p:sldId id="371" r:id="rId24"/>
    <p:sldId id="372" r:id="rId25"/>
    <p:sldId id="373" r:id="rId26"/>
    <p:sldId id="374" r:id="rId27"/>
    <p:sldId id="375" r:id="rId28"/>
    <p:sldId id="376" r:id="rId29"/>
    <p:sldId id="377" r:id="rId30"/>
    <p:sldId id="378" r:id="rId31"/>
    <p:sldId id="379" r:id="rId32"/>
    <p:sldId id="321" r:id="rId33"/>
    <p:sldId id="380" r:id="rId34"/>
    <p:sldId id="381" r:id="rId35"/>
    <p:sldId id="382" r:id="rId36"/>
    <p:sldId id="383" r:id="rId37"/>
    <p:sldId id="384" r:id="rId38"/>
    <p:sldId id="385" r:id="rId39"/>
    <p:sldId id="386" r:id="rId40"/>
    <p:sldId id="389" r:id="rId41"/>
    <p:sldId id="387" r:id="rId42"/>
    <p:sldId id="388" r:id="rId43"/>
    <p:sldId id="350" r:id="rId44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672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2397FFC-0A89-4D43-80EB-E3174685ECDA}" v="3" dt="2020-10-14T20:00:28.47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40" autoAdjust="0"/>
    <p:restoredTop sz="95226" autoAdjust="0"/>
  </p:normalViewPr>
  <p:slideViewPr>
    <p:cSldViewPr snapToGrid="0">
      <p:cViewPr varScale="1">
        <p:scale>
          <a:sx n="102" d="100"/>
          <a:sy n="102" d="100"/>
        </p:scale>
        <p:origin x="942" y="114"/>
      </p:cViewPr>
      <p:guideLst>
        <p:guide orient="horz" pos="3672"/>
        <p:guide pos="3840"/>
      </p:guideLst>
    </p:cSldViewPr>
  </p:slideViewPr>
  <p:outlineViewPr>
    <p:cViewPr>
      <p:scale>
        <a:sx n="33" d="100"/>
        <a:sy n="33" d="100"/>
      </p:scale>
      <p:origin x="0" y="-10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99" d="100"/>
          <a:sy n="99" d="100"/>
        </p:scale>
        <p:origin x="3570" y="6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viewProps" Target="viewProps.xml"/><Relationship Id="rId8" Type="http://schemas.openxmlformats.org/officeDocument/2006/relationships/slide" Target="slides/slide4.xml"/><Relationship Id="rId51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id="{0DB60060-8964-4C1F-84E6-815C727D6DD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37F2367B-BF1A-4A12-A752-37CB554E2BD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642627-8441-4D86-BD99-16B66AA96C05}" type="datetime1">
              <a:rPr lang="ru-RU" smtClean="0"/>
              <a:t>01.10.2025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B59F0E87-F0AE-4922-961D-D3792620293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9E513BBD-6E34-4934-BD45-45C294FC9B9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8B8CE7-B6C1-4137-96AD-FF4C29E3CF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489693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noProof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69D16AB0-9EC1-4B00-8DA2-016A7EF748EC}" type="datetime1">
              <a:rPr lang="ru-RU" noProof="0" smtClean="0"/>
              <a:t>01.10.2025</a:t>
            </a:fld>
            <a:endParaRPr lang="ru-RU" noProof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 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noProof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A89C7E07-3C67-C64C-8DA0-0404F6303970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403252837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A89C7E07-3C67-C64C-8DA0-0404F6303970}" type="slidenum">
              <a:rPr lang="ru-RU" noProof="0" smtClean="0"/>
              <a:t>1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9213741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A89C7E07-3C67-C64C-8DA0-0404F6303970}" type="slidenum">
              <a:rPr lang="ru-RU" noProof="0" smtClean="0"/>
              <a:t>2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6451198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A89C7E07-3C67-C64C-8DA0-0404F6303970}" type="slidenum">
              <a:rPr lang="ru-RU" noProof="0" smtClean="0"/>
              <a:t>3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3503817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A89C7E07-3C67-C64C-8DA0-0404F6303970}" type="slidenum">
              <a:rPr lang="ru-RU" smtClean="0"/>
              <a:t>29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33979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A89C7E07-3C67-C64C-8DA0-0404F6303970}" type="slidenum">
              <a:rPr lang="ru-RU" smtClean="0"/>
              <a:t>30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33979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A89C7E07-3C67-C64C-8DA0-0404F6303970}" type="slidenum">
              <a:rPr lang="ru-RU" smtClean="0"/>
              <a:t>31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33979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A89C7E07-3C67-C64C-8DA0-0404F6303970}" type="slidenum">
              <a:rPr lang="ru-RU" smtClean="0"/>
              <a:t>32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33979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A89C7E07-3C67-C64C-8DA0-0404F6303970}" type="slidenum">
              <a:rPr lang="ru-RU" noProof="0" smtClean="0"/>
              <a:t>40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0651084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Название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2E31DFB3-42E8-9540-92FB-4AE3F4203F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 bwMode="auto">
          <a:xfrm>
            <a:off x="0" y="1"/>
            <a:ext cx="11158847" cy="582484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rot="0" vert="horz" wrap="square" lIns="91440" tIns="45720" rIns="91440" bIns="45720" rtlCol="0" anchor="t" anchorCtr="0" upright="1">
            <a:noAutofit/>
          </a:bodyPr>
          <a:lstStyle/>
          <a:p>
            <a:pPr rtl="0"/>
            <a:endParaRPr lang="ru-RU" noProof="0"/>
          </a:p>
        </p:txBody>
      </p:sp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id="{F13C1B90-0A14-7B4B-B05B-357A6A88291E}"/>
              </a:ext>
            </a:extLst>
          </p:cNvPr>
          <p:cNvCxnSpPr>
            <a:cxnSpLocks/>
          </p:cNvCxnSpPr>
          <p:nvPr userDrawn="1"/>
        </p:nvCxnSpPr>
        <p:spPr>
          <a:xfrm>
            <a:off x="1036261" y="4159793"/>
            <a:ext cx="10122586" cy="0"/>
          </a:xfrm>
          <a:prstGeom prst="line">
            <a:avLst/>
          </a:prstGeom>
          <a:ln w="1270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Объект 10">
            <a:extLst>
              <a:ext uri="{FF2B5EF4-FFF2-40B4-BE49-F238E27FC236}">
                <a16:creationId xmlns:a16="http://schemas.microsoft.com/office/drawing/2014/main" id="{90097E88-8912-8A4F-9D00-BDA132434FE4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1033153" y="4728131"/>
            <a:ext cx="7806047" cy="281164"/>
          </a:xfrm>
          <a:prstGeom prst="rect">
            <a:avLst/>
          </a:prstGeom>
        </p:spPr>
        <p:txBody>
          <a:bodyPr lIns="0" tIns="0" rIns="0" bIns="0" rtlCol="0"/>
          <a:lstStyle>
            <a:lvl1pPr marL="0" indent="0">
              <a:buNone/>
              <a:defRPr sz="1600"/>
            </a:lvl1pPr>
          </a:lstStyle>
          <a:p>
            <a:pPr lvl="0" rtl="0"/>
            <a:r>
              <a:rPr lang="ru-RU" noProof="0"/>
              <a:t>Щелкните, чтобы изменить</a:t>
            </a:r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E58E2CE6-6A25-40B9-BD31-82C75073893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76313" y="1656344"/>
            <a:ext cx="7805737" cy="2113466"/>
          </a:xfrm>
          <a:prstGeom prst="rect">
            <a:avLst/>
          </a:prstGeom>
        </p:spPr>
        <p:txBody>
          <a:bodyPr rtlCol="0" anchor="b"/>
          <a:lstStyle>
            <a:lvl1pPr>
              <a:defRPr sz="6000"/>
            </a:lvl1pPr>
          </a:lstStyle>
          <a:p>
            <a:pPr rtl="0"/>
            <a:r>
              <a:rPr lang="ru-RU" noProof="0"/>
              <a:t>Щелкните, чтобы изменить</a:t>
            </a:r>
          </a:p>
        </p:txBody>
      </p:sp>
    </p:spTree>
    <p:extLst>
      <p:ext uri="{BB962C8B-B14F-4D97-AF65-F5344CB8AC3E}">
        <p14:creationId xmlns:p14="http://schemas.microsoft.com/office/powerpoint/2010/main" val="2027108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одержимое с 2 столбц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Объект 3">
            <a:extLst>
              <a:ext uri="{FF2B5EF4-FFF2-40B4-BE49-F238E27FC236}">
                <a16:creationId xmlns:a16="http://schemas.microsoft.com/office/drawing/2014/main" id="{91C010F4-E1E5-354F-9B4A-6253D3DC2F9C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1036641" y="3044590"/>
            <a:ext cx="4868860" cy="1942138"/>
          </a:xfrm>
          <a:prstGeom prst="rect">
            <a:avLst/>
          </a:prstGeom>
        </p:spPr>
        <p:txBody>
          <a:bodyPr lIns="0" tIns="0" rIns="0" bIns="0" rtlCol="0" anchor="t" anchorCtr="0"/>
          <a:lstStyle>
            <a:lvl1pPr marL="285750" indent="-285750">
              <a:buFont typeface="Wingdings" pitchFamily="2" charset="2"/>
              <a:buChar char="§"/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17" name="Объект 3">
            <a:extLst>
              <a:ext uri="{FF2B5EF4-FFF2-40B4-BE49-F238E27FC236}">
                <a16:creationId xmlns:a16="http://schemas.microsoft.com/office/drawing/2014/main" id="{C2F7C8C0-EB32-3C44-930E-DE05403C543A}"/>
              </a:ext>
            </a:extLst>
          </p:cNvPr>
          <p:cNvSpPr>
            <a:spLocks noGrp="1"/>
          </p:cNvSpPr>
          <p:nvPr>
            <p:ph sz="half" idx="11" hasCustomPrompt="1"/>
          </p:nvPr>
        </p:nvSpPr>
        <p:spPr>
          <a:xfrm>
            <a:off x="6285649" y="3044590"/>
            <a:ext cx="4868860" cy="1942138"/>
          </a:xfrm>
          <a:prstGeom prst="rect">
            <a:avLst/>
          </a:prstGeom>
        </p:spPr>
        <p:txBody>
          <a:bodyPr lIns="0" tIns="0" rIns="0" bIns="0" rtlCol="0" anchor="t" anchorCtr="0"/>
          <a:lstStyle>
            <a:lvl1pPr marL="285750" indent="-285750">
              <a:buFont typeface="Wingdings" pitchFamily="2" charset="2"/>
              <a:buChar char="§"/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14" name="Заголовок 1">
            <a:extLst>
              <a:ext uri="{FF2B5EF4-FFF2-40B4-BE49-F238E27FC236}">
                <a16:creationId xmlns:a16="http://schemas.microsoft.com/office/drawing/2014/main" id="{E06473F2-000A-7C44-9048-A0C0D4B652B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999068"/>
            <a:ext cx="7810500" cy="645284"/>
          </a:xfrm>
          <a:prstGeom prst="rect">
            <a:avLst/>
          </a:prstGeom>
        </p:spPr>
        <p:txBody>
          <a:bodyPr lIns="0" tIns="0" rIns="0" bIns="0" rtlCol="0" anchor="b"/>
          <a:lstStyle/>
          <a:p>
            <a:pPr rtl="0"/>
            <a:r>
              <a:rPr lang="ru-RU" noProof="0"/>
              <a:t>Щелкните, чтобы изменить</a:t>
            </a:r>
          </a:p>
        </p:txBody>
      </p:sp>
      <p:cxnSp>
        <p:nvCxnSpPr>
          <p:cNvPr id="15" name="Прямая соединительная линия 14">
            <a:extLst>
              <a:ext uri="{FF2B5EF4-FFF2-40B4-BE49-F238E27FC236}">
                <a16:creationId xmlns:a16="http://schemas.microsoft.com/office/drawing/2014/main" id="{B6A0597E-7AE3-F242-9DDF-F678A5E11458}"/>
              </a:ext>
            </a:extLst>
          </p:cNvPr>
          <p:cNvCxnSpPr>
            <a:cxnSpLocks/>
          </p:cNvCxnSpPr>
          <p:nvPr userDrawn="1"/>
        </p:nvCxnSpPr>
        <p:spPr>
          <a:xfrm>
            <a:off x="1033153" y="1871272"/>
            <a:ext cx="10125694" cy="0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Текст 4">
            <a:extLst>
              <a:ext uri="{FF2B5EF4-FFF2-40B4-BE49-F238E27FC236}">
                <a16:creationId xmlns:a16="http://schemas.microsoft.com/office/drawing/2014/main" id="{EAB7162A-656B-3447-976F-951853C325A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941616" y="2328554"/>
            <a:ext cx="4963884" cy="645284"/>
          </a:xfrm>
          <a:prstGeom prst="rect">
            <a:avLst/>
          </a:prstGeom>
        </p:spPr>
        <p:txBody>
          <a:bodyPr rtlCol="0"/>
          <a:lstStyle>
            <a:lvl1pPr>
              <a:buNone/>
              <a:defRPr sz="1800" b="1"/>
            </a:lvl1pPr>
          </a:lstStyle>
          <a:p>
            <a:pPr lvl="0" rtl="0"/>
            <a:r>
              <a:rPr lang="ru-RU" noProof="0"/>
              <a:t>Щелкните, чтобы изменить</a:t>
            </a:r>
          </a:p>
        </p:txBody>
      </p:sp>
      <p:sp>
        <p:nvSpPr>
          <p:cNvPr id="24" name="Текст 4">
            <a:extLst>
              <a:ext uri="{FF2B5EF4-FFF2-40B4-BE49-F238E27FC236}">
                <a16:creationId xmlns:a16="http://schemas.microsoft.com/office/drawing/2014/main" id="{C8B98E47-9A5A-E54C-A093-86D516AAD0FB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258199" y="2328554"/>
            <a:ext cx="4868860" cy="645284"/>
          </a:xfrm>
          <a:prstGeom prst="rect">
            <a:avLst/>
          </a:prstGeom>
        </p:spPr>
        <p:txBody>
          <a:bodyPr rtlCol="0"/>
          <a:lstStyle>
            <a:lvl1pPr>
              <a:buNone/>
              <a:defRPr sz="1800" b="1"/>
            </a:lvl1pPr>
          </a:lstStyle>
          <a:p>
            <a:pPr lvl="0" rtl="0"/>
            <a:r>
              <a:rPr lang="ru-RU" noProof="0"/>
              <a:t>Щелкните, чтобы изменить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8E274C5-9C2D-4A46-AEAE-9DBE1C417477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 rtlCol="0"/>
          <a:lstStyle/>
          <a:p>
            <a:pPr rtl="0"/>
            <a:r>
              <a:rPr lang="ru-RU" noProof="0"/>
              <a:t>3 сентября 20XX г. </a:t>
            </a: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9419017-8DD9-4B28-B0F1-E82FFB8C1DFB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/>
        <p:txBody>
          <a:bodyPr rtlCol="0"/>
          <a:lstStyle/>
          <a:p>
            <a:pPr rtl="0"/>
            <a:r>
              <a:rPr lang="ru-RU" noProof="0">
                <a:solidFill>
                  <a:schemeClr val="bg1"/>
                </a:solidFill>
              </a:rPr>
              <a:t>Ежегодный обзор</a:t>
            </a:r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A0BFF08-A844-4449-9EC2-5B6B6C2D62AF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/>
        <p:txBody>
          <a:bodyPr rtlCol="0"/>
          <a:lstStyle/>
          <a:p>
            <a:pPr rtl="0"/>
            <a:fld id="{7782931A-7D25-4B4B-9464-57AE418934A3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40736754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648">
          <p15:clr>
            <a:srgbClr val="FBAE40"/>
          </p15:clr>
        </p15:guide>
        <p15:guide id="4" orient="horz" pos="1152" userDrawn="1">
          <p15:clr>
            <a:srgbClr val="FBAE40"/>
          </p15:clr>
        </p15:guide>
        <p15:guide id="5" orient="horz" pos="144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одержимое с 3 столбц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Объект 3">
            <a:extLst>
              <a:ext uri="{FF2B5EF4-FFF2-40B4-BE49-F238E27FC236}">
                <a16:creationId xmlns:a16="http://schemas.microsoft.com/office/drawing/2014/main" id="{2476683E-62F2-7746-A136-3A729C70D88C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1036641" y="3052691"/>
            <a:ext cx="3078159" cy="1942138"/>
          </a:xfrm>
          <a:prstGeom prst="rect">
            <a:avLst/>
          </a:prstGeom>
        </p:spPr>
        <p:txBody>
          <a:bodyPr lIns="0" tIns="0" rIns="0" bIns="0" rtlCol="0" anchor="t" anchorCtr="0"/>
          <a:lstStyle>
            <a:lvl1pPr marL="285750" indent="-285750">
              <a:buFont typeface="Wingdings" pitchFamily="2" charset="2"/>
              <a:buChar char="§"/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 rtl="0"/>
            <a:r>
              <a:rPr lang="ru-RU" noProof="0"/>
              <a:t>Щелкните, чтобы изменить</a:t>
            </a:r>
          </a:p>
        </p:txBody>
      </p:sp>
      <p:sp>
        <p:nvSpPr>
          <p:cNvPr id="17" name="Объект 3">
            <a:extLst>
              <a:ext uri="{FF2B5EF4-FFF2-40B4-BE49-F238E27FC236}">
                <a16:creationId xmlns:a16="http://schemas.microsoft.com/office/drawing/2014/main" id="{5EF5BDE3-656A-414E-BE18-702CA738A9D2}"/>
              </a:ext>
            </a:extLst>
          </p:cNvPr>
          <p:cNvSpPr>
            <a:spLocks noGrp="1"/>
          </p:cNvSpPr>
          <p:nvPr>
            <p:ph sz="half" idx="11" hasCustomPrompt="1"/>
          </p:nvPr>
        </p:nvSpPr>
        <p:spPr>
          <a:xfrm>
            <a:off x="8039099" y="3044590"/>
            <a:ext cx="3115409" cy="1942138"/>
          </a:xfrm>
          <a:prstGeom prst="rect">
            <a:avLst/>
          </a:prstGeom>
        </p:spPr>
        <p:txBody>
          <a:bodyPr lIns="0" tIns="0" rIns="0" bIns="0" rtlCol="0" anchor="t" anchorCtr="0"/>
          <a:lstStyle>
            <a:lvl1pPr marL="285750" indent="-285750">
              <a:buFont typeface="Wingdings" pitchFamily="2" charset="2"/>
              <a:buChar char="§"/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 rtl="0"/>
            <a:r>
              <a:rPr lang="ru-RU" noProof="0"/>
              <a:t>Щелкните, чтобы изменить</a:t>
            </a:r>
          </a:p>
        </p:txBody>
      </p:sp>
      <p:sp>
        <p:nvSpPr>
          <p:cNvPr id="19" name="Объект 3">
            <a:extLst>
              <a:ext uri="{FF2B5EF4-FFF2-40B4-BE49-F238E27FC236}">
                <a16:creationId xmlns:a16="http://schemas.microsoft.com/office/drawing/2014/main" id="{0EAADDF0-090D-2C4F-BE2D-160C2C550298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4539760" y="3044590"/>
            <a:ext cx="3115409" cy="1942138"/>
          </a:xfrm>
          <a:prstGeom prst="rect">
            <a:avLst/>
          </a:prstGeom>
        </p:spPr>
        <p:txBody>
          <a:bodyPr lIns="0" tIns="0" rIns="0" bIns="0" rtlCol="0" anchor="t" anchorCtr="0"/>
          <a:lstStyle>
            <a:lvl1pPr marL="285750" indent="-285750">
              <a:buFont typeface="Wingdings" pitchFamily="2" charset="2"/>
              <a:buChar char="§"/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 rtl="0"/>
            <a:r>
              <a:rPr lang="ru-RU" noProof="0"/>
              <a:t>Щелкните, чтобы изменить</a:t>
            </a:r>
          </a:p>
        </p:txBody>
      </p:sp>
      <p:sp>
        <p:nvSpPr>
          <p:cNvPr id="20" name="Заголовок 1">
            <a:extLst>
              <a:ext uri="{FF2B5EF4-FFF2-40B4-BE49-F238E27FC236}">
                <a16:creationId xmlns:a16="http://schemas.microsoft.com/office/drawing/2014/main" id="{3E0EAFBC-DE77-7648-95EC-91DDA529FAD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999068"/>
            <a:ext cx="7810500" cy="645284"/>
          </a:xfrm>
          <a:prstGeom prst="rect">
            <a:avLst/>
          </a:prstGeom>
        </p:spPr>
        <p:txBody>
          <a:bodyPr lIns="0" tIns="0" rIns="0" bIns="0" rtlCol="0" anchor="b"/>
          <a:lstStyle/>
          <a:p>
            <a:pPr rtl="0"/>
            <a:r>
              <a:rPr lang="ru-RU" noProof="0"/>
              <a:t>Щелкните, чтобы изменить</a:t>
            </a:r>
          </a:p>
        </p:txBody>
      </p:sp>
      <p:cxnSp>
        <p:nvCxnSpPr>
          <p:cNvPr id="21" name="Прямая соединительная линия 20">
            <a:extLst>
              <a:ext uri="{FF2B5EF4-FFF2-40B4-BE49-F238E27FC236}">
                <a16:creationId xmlns:a16="http://schemas.microsoft.com/office/drawing/2014/main" id="{E2A16A97-402E-8040-9B48-1B6ED23ABC4F}"/>
              </a:ext>
            </a:extLst>
          </p:cNvPr>
          <p:cNvCxnSpPr>
            <a:cxnSpLocks/>
          </p:cNvCxnSpPr>
          <p:nvPr userDrawn="1"/>
        </p:nvCxnSpPr>
        <p:spPr>
          <a:xfrm>
            <a:off x="1033153" y="1871272"/>
            <a:ext cx="10125694" cy="0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Текст 4">
            <a:extLst>
              <a:ext uri="{FF2B5EF4-FFF2-40B4-BE49-F238E27FC236}">
                <a16:creationId xmlns:a16="http://schemas.microsoft.com/office/drawing/2014/main" id="{B4BD319C-69C3-3D46-977C-F80FD35E3C6C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941616" y="2328554"/>
            <a:ext cx="3173184" cy="645284"/>
          </a:xfrm>
          <a:prstGeom prst="rect">
            <a:avLst/>
          </a:prstGeom>
        </p:spPr>
        <p:txBody>
          <a:bodyPr rtlCol="0"/>
          <a:lstStyle>
            <a:lvl1pPr>
              <a:buNone/>
              <a:defRPr sz="1800" b="1">
                <a:latin typeface="+mj-lt"/>
              </a:defRPr>
            </a:lvl1pPr>
          </a:lstStyle>
          <a:p>
            <a:pPr lvl="0" rtl="0"/>
            <a:r>
              <a:rPr lang="ru-RU" noProof="0"/>
              <a:t>Щелкните, чтобы изменить</a:t>
            </a:r>
          </a:p>
        </p:txBody>
      </p:sp>
      <p:sp>
        <p:nvSpPr>
          <p:cNvPr id="27" name="Текст 4">
            <a:extLst>
              <a:ext uri="{FF2B5EF4-FFF2-40B4-BE49-F238E27FC236}">
                <a16:creationId xmlns:a16="http://schemas.microsoft.com/office/drawing/2014/main" id="{4F6FB95E-AD0D-3843-8241-AB907F5915C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66252" y="2328554"/>
            <a:ext cx="3115409" cy="645284"/>
          </a:xfrm>
          <a:prstGeom prst="rect">
            <a:avLst/>
          </a:prstGeom>
        </p:spPr>
        <p:txBody>
          <a:bodyPr rtlCol="0"/>
          <a:lstStyle>
            <a:lvl1pPr>
              <a:buNone/>
              <a:defRPr sz="1800" b="1">
                <a:latin typeface="+mj-lt"/>
              </a:defRPr>
            </a:lvl1pPr>
          </a:lstStyle>
          <a:p>
            <a:pPr lvl="0" rtl="0"/>
            <a:r>
              <a:rPr lang="ru-RU" noProof="0"/>
              <a:t>Щелкните, чтобы изменить</a:t>
            </a:r>
          </a:p>
        </p:txBody>
      </p:sp>
      <p:sp>
        <p:nvSpPr>
          <p:cNvPr id="28" name="Текст 4">
            <a:extLst>
              <a:ext uri="{FF2B5EF4-FFF2-40B4-BE49-F238E27FC236}">
                <a16:creationId xmlns:a16="http://schemas.microsoft.com/office/drawing/2014/main" id="{CC85BB87-C622-304F-9F58-8716188AA54B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933114" y="2328554"/>
            <a:ext cx="3115409" cy="645284"/>
          </a:xfrm>
          <a:prstGeom prst="rect">
            <a:avLst/>
          </a:prstGeom>
        </p:spPr>
        <p:txBody>
          <a:bodyPr rtlCol="0"/>
          <a:lstStyle>
            <a:lvl1pPr>
              <a:buNone/>
              <a:defRPr sz="1800" b="1">
                <a:latin typeface="+mj-lt"/>
              </a:defRPr>
            </a:lvl1pPr>
          </a:lstStyle>
          <a:p>
            <a:pPr lvl="0" rtl="0"/>
            <a:r>
              <a:rPr lang="ru-RU" noProof="0"/>
              <a:t>Щелкните, чтобы изменить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9C6B0B5-56D6-429D-BC3A-5E501EDADA88}"/>
              </a:ext>
            </a:extLst>
          </p:cNvPr>
          <p:cNvSpPr>
            <a:spLocks noGrp="1"/>
          </p:cNvSpPr>
          <p:nvPr>
            <p:ph type="dt" sz="half" idx="20"/>
          </p:nvPr>
        </p:nvSpPr>
        <p:spPr/>
        <p:txBody>
          <a:bodyPr rtlCol="0"/>
          <a:lstStyle/>
          <a:p>
            <a:pPr rtl="0"/>
            <a:r>
              <a:rPr lang="ru-RU" noProof="0"/>
              <a:t>3 сентября 20XX г. </a:t>
            </a: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A88DFE9-DB89-4EB9-9FB1-D484EC0C1B58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 rtlCol="0"/>
          <a:lstStyle/>
          <a:p>
            <a:pPr rtl="0"/>
            <a:r>
              <a:rPr lang="ru-RU" noProof="0">
                <a:solidFill>
                  <a:schemeClr val="bg1"/>
                </a:solidFill>
              </a:rPr>
              <a:t>Ежегодный обзор</a:t>
            </a:r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50C09F4-4087-4A1E-B8B8-85A748DC9014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 rtlCol="0"/>
          <a:lstStyle/>
          <a:p>
            <a:pPr rtl="0"/>
            <a:fld id="{7782931A-7D25-4B4B-9464-57AE418934A3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40389806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648">
          <p15:clr>
            <a:srgbClr val="FBAE40"/>
          </p15:clr>
        </p15:guide>
        <p15:guide id="4" orient="horz" pos="1152" userDrawn="1">
          <p15:clr>
            <a:srgbClr val="FBAE40"/>
          </p15:clr>
        </p15:guide>
        <p15:guide id="5" orient="horz" pos="180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водка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">
            <a:extLst>
              <a:ext uri="{FF2B5EF4-FFF2-40B4-BE49-F238E27FC236}">
                <a16:creationId xmlns:a16="http://schemas.microsoft.com/office/drawing/2014/main" id="{5D6FA74B-53F8-584F-85D3-47FB14D40E7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999068"/>
            <a:ext cx="7810500" cy="645284"/>
          </a:xfrm>
          <a:prstGeom prst="rect">
            <a:avLst/>
          </a:prstGeom>
        </p:spPr>
        <p:txBody>
          <a:bodyPr lIns="0" tIns="0" rIns="0" bIns="0" rtlCol="0" anchor="b"/>
          <a:lstStyle/>
          <a:p>
            <a:pPr rtl="0"/>
            <a:r>
              <a:rPr lang="ru-RU" noProof="0"/>
              <a:t>Щелкните, чтобы изменить</a:t>
            </a:r>
          </a:p>
        </p:txBody>
      </p:sp>
      <p:cxnSp>
        <p:nvCxnSpPr>
          <p:cNvPr id="15" name="Прямая соединительная линия 14">
            <a:extLst>
              <a:ext uri="{FF2B5EF4-FFF2-40B4-BE49-F238E27FC236}">
                <a16:creationId xmlns:a16="http://schemas.microsoft.com/office/drawing/2014/main" id="{DC152369-C198-1E48-8F65-F6AC0534DFF6}"/>
              </a:ext>
            </a:extLst>
          </p:cNvPr>
          <p:cNvCxnSpPr>
            <a:cxnSpLocks/>
          </p:cNvCxnSpPr>
          <p:nvPr userDrawn="1"/>
        </p:nvCxnSpPr>
        <p:spPr>
          <a:xfrm>
            <a:off x="1033153" y="1871272"/>
            <a:ext cx="10125694" cy="0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Текст 2">
            <a:extLst>
              <a:ext uri="{FF2B5EF4-FFF2-40B4-BE49-F238E27FC236}">
                <a16:creationId xmlns:a16="http://schemas.microsoft.com/office/drawing/2014/main" id="{BC8921E4-02B0-3748-9844-933F710058F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028700" y="2321923"/>
            <a:ext cx="4876800" cy="3825952"/>
          </a:xfrm>
          <a:prstGeom prst="rect">
            <a:avLst/>
          </a:prstGeom>
        </p:spPr>
        <p:txBody>
          <a:bodyPr rtlCol="0"/>
          <a:lstStyle>
            <a:lvl1pPr>
              <a:buNone/>
              <a:defRPr sz="1800"/>
            </a:lvl1pPr>
          </a:lstStyle>
          <a:p>
            <a:pPr lvl="0" rtl="0"/>
            <a:r>
              <a:rPr lang="ru-RU" noProof="0"/>
              <a:t>Щелкните, чтобы изменить</a:t>
            </a:r>
          </a:p>
        </p:txBody>
      </p:sp>
      <p:sp>
        <p:nvSpPr>
          <p:cNvPr id="16" name="Текст 2">
            <a:extLst>
              <a:ext uri="{FF2B5EF4-FFF2-40B4-BE49-F238E27FC236}">
                <a16:creationId xmlns:a16="http://schemas.microsoft.com/office/drawing/2014/main" id="{43048678-0BD6-C448-8690-BD61FC60950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48400" y="2286000"/>
            <a:ext cx="4876800" cy="2746375"/>
          </a:xfrm>
          <a:prstGeom prst="rect">
            <a:avLst/>
          </a:prstGeom>
        </p:spPr>
        <p:txBody>
          <a:bodyPr rtlCol="0"/>
          <a:lstStyle>
            <a:lvl1pPr>
              <a:buNone/>
              <a:defRPr sz="1800"/>
            </a:lvl1pPr>
          </a:lstStyle>
          <a:p>
            <a:pPr lvl="0" rtl="0"/>
            <a:r>
              <a:rPr lang="ru-RU" noProof="0"/>
              <a:t>Щелкните, чтобы изменить</a:t>
            </a:r>
          </a:p>
        </p:txBody>
      </p:sp>
      <p:sp>
        <p:nvSpPr>
          <p:cNvPr id="2" name="Дата 1">
            <a:extLst>
              <a:ext uri="{FF2B5EF4-FFF2-40B4-BE49-F238E27FC236}">
                <a16:creationId xmlns:a16="http://schemas.microsoft.com/office/drawing/2014/main" id="{AAC8134C-ADB9-4E1C-97DD-12E5DE2C7753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 rtlCol="0"/>
          <a:lstStyle/>
          <a:p>
            <a:pPr rtl="0"/>
            <a:r>
              <a:rPr lang="ru-RU" noProof="0"/>
              <a:t>3 сентября 20XX г. </a:t>
            </a:r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67A0C24D-14BB-46C9-A4C2-DB15E4FB9B2B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 rtlCol="0"/>
          <a:lstStyle/>
          <a:p>
            <a:pPr rtl="0"/>
            <a:r>
              <a:rPr lang="ru-RU" noProof="0">
                <a:solidFill>
                  <a:schemeClr val="bg1"/>
                </a:solidFill>
              </a:rPr>
              <a:t>Ежегодный обзор</a:t>
            </a: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B033D085-5F13-41E2-9C46-08E3E2846CC8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 rtlCol="0"/>
          <a:lstStyle/>
          <a:p>
            <a:pPr rtl="0"/>
            <a:fld id="{7782931A-7D25-4B4B-9464-57AE418934A3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3338897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648">
          <p15:clr>
            <a:srgbClr val="FBAE40"/>
          </p15:clr>
        </p15:guide>
        <p15:guide id="4" orient="horz" pos="1152" userDrawn="1">
          <p15:clr>
            <a:srgbClr val="FBAE40"/>
          </p15:clr>
        </p15:guide>
        <p15:guide id="5" orient="horz" pos="144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пасибо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Заголовок 1">
            <a:extLst>
              <a:ext uri="{FF2B5EF4-FFF2-40B4-BE49-F238E27FC236}">
                <a16:creationId xmlns:a16="http://schemas.microsoft.com/office/drawing/2014/main" id="{B35C0DBA-B958-984A-8540-551D3604D6D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57107" y="999068"/>
            <a:ext cx="4876800" cy="645284"/>
          </a:xfrm>
          <a:prstGeom prst="rect">
            <a:avLst/>
          </a:prstGeom>
        </p:spPr>
        <p:txBody>
          <a:bodyPr lIns="0" tIns="0" rIns="0" bIns="0" rtlCol="0" anchor="b"/>
          <a:lstStyle/>
          <a:p>
            <a:pPr rtl="0"/>
            <a:r>
              <a:rPr lang="ru-RU" noProof="0"/>
              <a:t>Щелкните, чтобы изменить</a:t>
            </a:r>
          </a:p>
        </p:txBody>
      </p:sp>
      <p:sp>
        <p:nvSpPr>
          <p:cNvPr id="25" name="Объект 2">
            <a:extLst>
              <a:ext uri="{FF2B5EF4-FFF2-40B4-BE49-F238E27FC236}">
                <a16:creationId xmlns:a16="http://schemas.microsoft.com/office/drawing/2014/main" id="{0C9ECF50-A899-D84A-8DA7-545D7B1945C4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6257107" y="2286003"/>
            <a:ext cx="4876800" cy="2332729"/>
          </a:xfrm>
          <a:prstGeom prst="rect">
            <a:avLst/>
          </a:prstGeom>
        </p:spPr>
        <p:txBody>
          <a:bodyPr lIns="0" tIns="0" rIns="0" bIns="0" rtlCol="0"/>
          <a:lstStyle>
            <a:lvl1pPr marL="0" indent="0">
              <a:lnSpc>
                <a:spcPct val="100000"/>
              </a:lnSpc>
              <a:buNone/>
              <a:defRPr sz="18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</a:lstStyle>
          <a:p>
            <a:pPr lvl="0" rtl="0"/>
            <a:r>
              <a:rPr lang="ru-RU" noProof="0"/>
              <a:t>Щелкните, чтобы изменить</a:t>
            </a:r>
          </a:p>
        </p:txBody>
      </p:sp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id="{0C23E260-2F88-C54F-893E-80966D14934A}"/>
              </a:ext>
            </a:extLst>
          </p:cNvPr>
          <p:cNvCxnSpPr>
            <a:cxnSpLocks/>
          </p:cNvCxnSpPr>
          <p:nvPr userDrawn="1"/>
        </p:nvCxnSpPr>
        <p:spPr>
          <a:xfrm>
            <a:off x="6261560" y="1869925"/>
            <a:ext cx="4872347" cy="0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" name="Рисунок 3">
            <a:extLst>
              <a:ext uri="{FF2B5EF4-FFF2-40B4-BE49-F238E27FC236}">
                <a16:creationId xmlns:a16="http://schemas.microsoft.com/office/drawing/2014/main" id="{141785DC-164D-344A-8D61-85C59CABECC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990600"/>
            <a:ext cx="4837176" cy="4837176"/>
          </a:xfrm>
          <a:prstGeom prst="rect">
            <a:avLst/>
          </a:prstGeom>
        </p:spPr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9" name="Объект 13">
            <a:extLst>
              <a:ext uri="{FF2B5EF4-FFF2-40B4-BE49-F238E27FC236}">
                <a16:creationId xmlns:a16="http://schemas.microsoft.com/office/drawing/2014/main" id="{8B57D363-927D-CE43-AD8A-2F5E6CC59E9F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6257107" y="4659581"/>
            <a:ext cx="4876800" cy="543031"/>
          </a:xfrm>
          <a:prstGeom prst="rect">
            <a:avLst/>
          </a:prstGeom>
        </p:spPr>
        <p:txBody>
          <a:bodyPr lIns="0" tIns="0" rIns="0" bIns="0" rtlCol="0" anchor="t"/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 sz="1200"/>
            </a:lvl2pPr>
            <a:lvl3pPr marL="914400" indent="0">
              <a:buFontTx/>
              <a:buNone/>
              <a:defRPr sz="1200"/>
            </a:lvl3pPr>
            <a:lvl4pPr marL="1371600" indent="0">
              <a:buFontTx/>
              <a:buNone/>
              <a:defRPr sz="1200"/>
            </a:lvl4pPr>
            <a:lvl5pPr marL="1828800" indent="0">
              <a:buFontTx/>
              <a:buNone/>
              <a:defRPr sz="1200"/>
            </a:lvl5pPr>
          </a:lstStyle>
          <a:p>
            <a:pPr lvl="0" rtl="0"/>
            <a:r>
              <a:rPr lang="ru-RU" noProof="0"/>
              <a:t>Щелкните, чтобы изменить</a:t>
            </a:r>
          </a:p>
        </p:txBody>
      </p:sp>
      <p:sp>
        <p:nvSpPr>
          <p:cNvPr id="6" name="Дата 5">
            <a:extLst>
              <a:ext uri="{FF2B5EF4-FFF2-40B4-BE49-F238E27FC236}">
                <a16:creationId xmlns:a16="http://schemas.microsoft.com/office/drawing/2014/main" id="{DB2FDBC3-20E9-45B6-850D-2F34EA22D1B8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 rtlCol="0"/>
          <a:lstStyle/>
          <a:p>
            <a:pPr rtl="0"/>
            <a:r>
              <a:rPr lang="ru-RU" noProof="0"/>
              <a:t>3 сентября 20XX г. </a:t>
            </a:r>
          </a:p>
        </p:txBody>
      </p:sp>
      <p:sp>
        <p:nvSpPr>
          <p:cNvPr id="7" name="Нижний колонтитул 6">
            <a:extLst>
              <a:ext uri="{FF2B5EF4-FFF2-40B4-BE49-F238E27FC236}">
                <a16:creationId xmlns:a16="http://schemas.microsoft.com/office/drawing/2014/main" id="{BC17A152-7FD0-42FA-9937-8667D4B75152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 rtlCol="0"/>
          <a:lstStyle/>
          <a:p>
            <a:pPr rtl="0"/>
            <a:r>
              <a:rPr lang="ru-RU" noProof="0">
                <a:solidFill>
                  <a:schemeClr val="bg1"/>
                </a:solidFill>
              </a:rPr>
              <a:t>Ежегодный обзор</a:t>
            </a:r>
          </a:p>
        </p:txBody>
      </p:sp>
      <p:sp>
        <p:nvSpPr>
          <p:cNvPr id="8" name="Номер слайда 7">
            <a:extLst>
              <a:ext uri="{FF2B5EF4-FFF2-40B4-BE49-F238E27FC236}">
                <a16:creationId xmlns:a16="http://schemas.microsoft.com/office/drawing/2014/main" id="{B687AABD-BCAB-4325-8510-954CAAD92A9D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 rtl="0"/>
            <a:fld id="{7782931A-7D25-4B4B-9464-57AE418934A3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21854158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648">
          <p15:clr>
            <a:srgbClr val="FBAE40"/>
          </p15:clr>
        </p15:guide>
        <p15:guide id="4" orient="horz" pos="1152" userDrawn="1">
          <p15:clr>
            <a:srgbClr val="FBAE40"/>
          </p15:clr>
        </p15:guide>
        <p15:guide id="5" orient="horz" pos="14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вестка д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E7687ADE-BAA9-634F-96B8-ACF4EE9BDF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 bwMode="auto">
          <a:xfrm>
            <a:off x="0" y="-6836"/>
            <a:ext cx="11158847" cy="58248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rot="0" vert="horz" wrap="square" lIns="91440" tIns="45720" rIns="91440" bIns="45720" rtlCol="0" anchor="t" anchorCtr="0" upright="1">
            <a:noAutofit/>
          </a:bodyPr>
          <a:lstStyle/>
          <a:p>
            <a:pPr rtl="0"/>
            <a:endParaRPr lang="ru-RU" noProof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BFC26CF-26CC-354C-BB60-AD3E01D575E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028700" y="2286000"/>
            <a:ext cx="7810499" cy="2904530"/>
          </a:xfrm>
          <a:prstGeom prst="rect">
            <a:avLst/>
          </a:prstGeom>
        </p:spPr>
        <p:txBody>
          <a:bodyPr lIns="0" tIns="0" rIns="0" bIns="0" rtlCol="0"/>
          <a:lstStyle>
            <a:lvl1pPr marL="0" indent="0">
              <a:lnSpc>
                <a:spcPct val="100000"/>
              </a:lnSpc>
              <a:buNone/>
              <a:defRPr sz="2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 rtl="0"/>
            <a:r>
              <a:rPr lang="ru-RU" noProof="0"/>
              <a:t>Щелкните, чтобы изменить</a:t>
            </a:r>
          </a:p>
        </p:txBody>
      </p:sp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id="{BBEC4E73-6A9F-2F46-89D1-559CE56C12BE}"/>
              </a:ext>
            </a:extLst>
          </p:cNvPr>
          <p:cNvCxnSpPr>
            <a:cxnSpLocks/>
          </p:cNvCxnSpPr>
          <p:nvPr userDrawn="1"/>
        </p:nvCxnSpPr>
        <p:spPr>
          <a:xfrm>
            <a:off x="1033153" y="1871272"/>
            <a:ext cx="10125694" cy="0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Заголовок 1">
            <a:extLst>
              <a:ext uri="{FF2B5EF4-FFF2-40B4-BE49-F238E27FC236}">
                <a16:creationId xmlns:a16="http://schemas.microsoft.com/office/drawing/2014/main" id="{88BFD865-74BB-5B40-8DA8-7D7B921A75F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999068"/>
            <a:ext cx="7810500" cy="645284"/>
          </a:xfrm>
          <a:prstGeom prst="rect">
            <a:avLst/>
          </a:prstGeom>
        </p:spPr>
        <p:txBody>
          <a:bodyPr lIns="0" tIns="0" rIns="0" bIns="0" rtlCol="0" anchor="b"/>
          <a:lstStyle/>
          <a:p>
            <a:pPr rtl="0"/>
            <a:r>
              <a:rPr lang="ru-RU" noProof="0"/>
              <a:t>Щелкните, чтобы изменить</a:t>
            </a:r>
          </a:p>
        </p:txBody>
      </p:sp>
      <p:sp>
        <p:nvSpPr>
          <p:cNvPr id="13" name="Нижний колонтитул 12">
            <a:extLst>
              <a:ext uri="{FF2B5EF4-FFF2-40B4-BE49-F238E27FC236}">
                <a16:creationId xmlns:a16="http://schemas.microsoft.com/office/drawing/2014/main" id="{71D589B3-67A1-4B39-9EEF-2FB7AB10ECED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 rtl="0"/>
            <a:r>
              <a:rPr lang="ru-RU" noProof="0">
                <a:solidFill>
                  <a:schemeClr val="bg1"/>
                </a:solidFill>
              </a:rPr>
              <a:t>Ежегодный обзор</a:t>
            </a:r>
          </a:p>
        </p:txBody>
      </p:sp>
      <p:sp>
        <p:nvSpPr>
          <p:cNvPr id="14" name="Номер слайда 13">
            <a:extLst>
              <a:ext uri="{FF2B5EF4-FFF2-40B4-BE49-F238E27FC236}">
                <a16:creationId xmlns:a16="http://schemas.microsoft.com/office/drawing/2014/main" id="{F5D91E6B-55B5-4092-AD3B-F7E1FD004599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 rtlCol="0"/>
          <a:lstStyle/>
          <a:p>
            <a:pPr rtl="0"/>
            <a:fld id="{7782931A-7D25-4B4B-9464-57AE418934A3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7116312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648">
          <p15:clr>
            <a:srgbClr val="FBAE40"/>
          </p15:clr>
        </p15:guide>
        <p15:guide id="4" orient="horz" pos="1152" userDrawn="1">
          <p15:clr>
            <a:srgbClr val="FBAE40"/>
          </p15:clr>
        </p15:guide>
        <p15:guide id="5" orient="horz" pos="14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вед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Заголовок 1">
            <a:extLst>
              <a:ext uri="{FF2B5EF4-FFF2-40B4-BE49-F238E27FC236}">
                <a16:creationId xmlns:a16="http://schemas.microsoft.com/office/drawing/2014/main" id="{B35C0DBA-B958-984A-8540-551D3604D6D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999068"/>
            <a:ext cx="4876800" cy="645284"/>
          </a:xfrm>
          <a:prstGeom prst="rect">
            <a:avLst/>
          </a:prstGeom>
        </p:spPr>
        <p:txBody>
          <a:bodyPr lIns="0" tIns="0" rIns="0" bIns="0" rtlCol="0" anchor="b"/>
          <a:lstStyle/>
          <a:p>
            <a:pPr rtl="0"/>
            <a:r>
              <a:rPr lang="ru-RU" noProof="0"/>
              <a:t>Щелкните, чтобы изменить</a:t>
            </a:r>
          </a:p>
        </p:txBody>
      </p:sp>
      <p:sp>
        <p:nvSpPr>
          <p:cNvPr id="25" name="Объект 2">
            <a:extLst>
              <a:ext uri="{FF2B5EF4-FFF2-40B4-BE49-F238E27FC236}">
                <a16:creationId xmlns:a16="http://schemas.microsoft.com/office/drawing/2014/main" id="{0C9ECF50-A899-D84A-8DA7-545D7B1945C4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1028700" y="2286003"/>
            <a:ext cx="4876800" cy="3568696"/>
          </a:xfrm>
          <a:prstGeom prst="rect">
            <a:avLst/>
          </a:prstGeom>
        </p:spPr>
        <p:txBody>
          <a:bodyPr lIns="0" tIns="0" rIns="0" bIns="0" rtlCol="0"/>
          <a:lstStyle>
            <a:lvl1pPr marL="0" indent="0">
              <a:lnSpc>
                <a:spcPct val="100000"/>
              </a:lnSpc>
              <a:buNone/>
              <a:defRPr sz="18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</a:lstStyle>
          <a:p>
            <a:pPr lvl="0" rtl="0"/>
            <a:r>
              <a:rPr lang="ru-RU" noProof="0"/>
              <a:t>Щелкните, чтобы изменить</a:t>
            </a:r>
          </a:p>
        </p:txBody>
      </p:sp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id="{0C23E260-2F88-C54F-893E-80966D14934A}"/>
              </a:ext>
            </a:extLst>
          </p:cNvPr>
          <p:cNvCxnSpPr>
            <a:cxnSpLocks/>
          </p:cNvCxnSpPr>
          <p:nvPr userDrawn="1"/>
        </p:nvCxnSpPr>
        <p:spPr>
          <a:xfrm>
            <a:off x="1033153" y="1869925"/>
            <a:ext cx="4872347" cy="0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" name="Рисунок 3">
            <a:extLst>
              <a:ext uri="{FF2B5EF4-FFF2-40B4-BE49-F238E27FC236}">
                <a16:creationId xmlns:a16="http://schemas.microsoft.com/office/drawing/2014/main" id="{141785DC-164D-344A-8D61-85C59CABECC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354824" y="990600"/>
            <a:ext cx="4837176" cy="4837176"/>
          </a:xfrm>
          <a:prstGeom prst="rect">
            <a:avLst/>
          </a:prstGeom>
        </p:spPr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6" name="Дата 5">
            <a:extLst>
              <a:ext uri="{FF2B5EF4-FFF2-40B4-BE49-F238E27FC236}">
                <a16:creationId xmlns:a16="http://schemas.microsoft.com/office/drawing/2014/main" id="{AAE1D3B9-B2D1-4927-BE44-8408FBD84C06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 rtlCol="0"/>
          <a:lstStyle/>
          <a:p>
            <a:pPr rtl="0"/>
            <a:r>
              <a:rPr lang="ru-RU" noProof="0"/>
              <a:t>3 сентября 20XX г. </a:t>
            </a:r>
          </a:p>
        </p:txBody>
      </p:sp>
      <p:sp>
        <p:nvSpPr>
          <p:cNvPr id="7" name="Нижний колонтитул 6">
            <a:extLst>
              <a:ext uri="{FF2B5EF4-FFF2-40B4-BE49-F238E27FC236}">
                <a16:creationId xmlns:a16="http://schemas.microsoft.com/office/drawing/2014/main" id="{67447116-BCE7-456E-88B8-96ADC76E5FC5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 rtl="0"/>
            <a:r>
              <a:rPr lang="ru-RU" noProof="0">
                <a:solidFill>
                  <a:schemeClr val="bg1"/>
                </a:solidFill>
              </a:rPr>
              <a:t>Ежегодный обзор</a:t>
            </a:r>
          </a:p>
        </p:txBody>
      </p:sp>
      <p:sp>
        <p:nvSpPr>
          <p:cNvPr id="8" name="Номер слайда 7">
            <a:extLst>
              <a:ext uri="{FF2B5EF4-FFF2-40B4-BE49-F238E27FC236}">
                <a16:creationId xmlns:a16="http://schemas.microsoft.com/office/drawing/2014/main" id="{D03B6347-A35F-4216-9988-7393E598E123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 rtlCol="0"/>
          <a:lstStyle/>
          <a:p>
            <a:pPr rtl="0"/>
            <a:fld id="{7782931A-7D25-4B4B-9464-57AE418934A3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4260165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648">
          <p15:clr>
            <a:srgbClr val="FBAE40"/>
          </p15:clr>
        </p15:guide>
        <p15:guide id="4" orient="horz" pos="1152" userDrawn="1">
          <p15:clr>
            <a:srgbClr val="FBAE40"/>
          </p15:clr>
        </p15:guide>
        <p15:guide id="5" orient="horz" pos="14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азрыв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>
            <a:extLst>
              <a:ext uri="{FF2B5EF4-FFF2-40B4-BE49-F238E27FC236}">
                <a16:creationId xmlns:a16="http://schemas.microsoft.com/office/drawing/2014/main" id="{6FD808B2-C5CA-FE45-B556-461D856BF7A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rtlCol="0"/>
          <a:lstStyle/>
          <a:p>
            <a:pPr rtl="0"/>
            <a:endParaRPr lang="ru-RU" noProof="0"/>
          </a:p>
        </p:txBody>
      </p:sp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id="{4425CA9F-967F-1545-8E32-09F4DB0F04F6}"/>
              </a:ext>
            </a:extLst>
          </p:cNvPr>
          <p:cNvCxnSpPr>
            <a:cxnSpLocks/>
          </p:cNvCxnSpPr>
          <p:nvPr userDrawn="1"/>
        </p:nvCxnSpPr>
        <p:spPr>
          <a:xfrm flipV="1">
            <a:off x="1044475" y="1862667"/>
            <a:ext cx="10103049" cy="8670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Заголовок 1">
            <a:extLst>
              <a:ext uri="{FF2B5EF4-FFF2-40B4-BE49-F238E27FC236}">
                <a16:creationId xmlns:a16="http://schemas.microsoft.com/office/drawing/2014/main" id="{69DD4EBD-237B-7245-A9C2-A37674E23EE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999068"/>
            <a:ext cx="7810500" cy="645284"/>
          </a:xfrm>
          <a:prstGeom prst="rect">
            <a:avLst/>
          </a:prstGeom>
        </p:spPr>
        <p:txBody>
          <a:bodyPr lIns="0" tIns="0" rIns="0" bIns="0" rtlCol="0" anchor="b"/>
          <a:lstStyle/>
          <a:p>
            <a:pPr rtl="0"/>
            <a:r>
              <a:rPr lang="ru-RU" noProof="0"/>
              <a:t>Щелкните, чтобы изменить</a:t>
            </a:r>
          </a:p>
        </p:txBody>
      </p:sp>
    </p:spTree>
    <p:extLst>
      <p:ext uri="{BB962C8B-B14F-4D97-AF65-F5344CB8AC3E}">
        <p14:creationId xmlns:p14="http://schemas.microsoft.com/office/powerpoint/2010/main" val="26815779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648">
          <p15:clr>
            <a:srgbClr val="FBAE40"/>
          </p15:clr>
        </p15:guide>
        <p15:guide id="4" orient="horz" pos="1152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BBA6D65B-10A2-D743-9FFA-D14B8696F3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 bwMode="auto">
          <a:xfrm>
            <a:off x="0" y="-6836"/>
            <a:ext cx="11158847" cy="58248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rot="0" vert="horz" wrap="square" lIns="91440" tIns="45720" rIns="91440" bIns="45720" rtlCol="0" anchor="t" anchorCtr="0" upright="1">
            <a:noAutofit/>
          </a:bodyPr>
          <a:lstStyle/>
          <a:p>
            <a:pPr rtl="0"/>
            <a:endParaRPr lang="ru-RU" noProof="0"/>
          </a:p>
        </p:txBody>
      </p:sp>
      <p:sp>
        <p:nvSpPr>
          <p:cNvPr id="10" name="Заполнитель диаграммы 3">
            <a:extLst>
              <a:ext uri="{FF2B5EF4-FFF2-40B4-BE49-F238E27FC236}">
                <a16:creationId xmlns:a16="http://schemas.microsoft.com/office/drawing/2014/main" id="{FCB9F5CF-0F1D-284B-B997-AC308FED47B9}"/>
              </a:ext>
            </a:extLst>
          </p:cNvPr>
          <p:cNvSpPr>
            <a:spLocks noGrp="1"/>
          </p:cNvSpPr>
          <p:nvPr>
            <p:ph type="chart" sz="quarter" idx="11" hasCustomPrompt="1"/>
          </p:nvPr>
        </p:nvSpPr>
        <p:spPr>
          <a:xfrm>
            <a:off x="951345" y="2286000"/>
            <a:ext cx="9145155" cy="3164926"/>
          </a:xfrm>
          <a:prstGeom prst="rect">
            <a:avLst/>
          </a:prstGeom>
        </p:spPr>
        <p:txBody>
          <a:bodyPr rtlCol="0"/>
          <a:lstStyle/>
          <a:p>
            <a:pPr rtl="0"/>
            <a:r>
              <a:rPr lang="ru-RU" noProof="0"/>
              <a:t>Щелкните значок, чтобы добавить диаграмму</a:t>
            </a:r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A5652B48-7CDD-5645-B29B-54727CA5FFD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999068"/>
            <a:ext cx="7810500" cy="645284"/>
          </a:xfrm>
          <a:prstGeom prst="rect">
            <a:avLst/>
          </a:prstGeom>
        </p:spPr>
        <p:txBody>
          <a:bodyPr lIns="0" tIns="0" rIns="0" bIns="0" rtlCol="0" anchor="b"/>
          <a:lstStyle/>
          <a:p>
            <a:pPr rtl="0"/>
            <a:r>
              <a:rPr lang="ru-RU" noProof="0"/>
              <a:t>Щелкните, чтобы изменить</a:t>
            </a:r>
          </a:p>
        </p:txBody>
      </p:sp>
      <p:cxnSp>
        <p:nvCxnSpPr>
          <p:cNvPr id="12" name="Прямая соединительная линия 11">
            <a:extLst>
              <a:ext uri="{FF2B5EF4-FFF2-40B4-BE49-F238E27FC236}">
                <a16:creationId xmlns:a16="http://schemas.microsoft.com/office/drawing/2014/main" id="{0C0F4C76-2690-7448-8D03-9692C2BB1016}"/>
              </a:ext>
            </a:extLst>
          </p:cNvPr>
          <p:cNvCxnSpPr>
            <a:cxnSpLocks/>
          </p:cNvCxnSpPr>
          <p:nvPr userDrawn="1"/>
        </p:nvCxnSpPr>
        <p:spPr>
          <a:xfrm>
            <a:off x="1033153" y="1871272"/>
            <a:ext cx="10125694" cy="0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Дата 4">
            <a:extLst>
              <a:ext uri="{FF2B5EF4-FFF2-40B4-BE49-F238E27FC236}">
                <a16:creationId xmlns:a16="http://schemas.microsoft.com/office/drawing/2014/main" id="{BA1C09B5-CD25-4B65-9120-D8EBD79ABC86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 rtlCol="0"/>
          <a:lstStyle/>
          <a:p>
            <a:pPr rtl="0"/>
            <a:r>
              <a:rPr lang="ru-RU" noProof="0"/>
              <a:t>3 сентября 20XX г. </a:t>
            </a: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C6281DE-BBF4-4AA1-B110-DC418232A013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 rtlCol="0"/>
          <a:lstStyle/>
          <a:p>
            <a:pPr rtl="0"/>
            <a:r>
              <a:rPr lang="ru-RU" noProof="0">
                <a:solidFill>
                  <a:schemeClr val="bg1"/>
                </a:solidFill>
              </a:rPr>
              <a:t>Ежегодный обзор</a:t>
            </a:r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839333A-6926-414D-9C9D-B62395A38A86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 rtlCol="0"/>
          <a:lstStyle/>
          <a:p>
            <a:pPr rtl="0"/>
            <a:fld id="{7782931A-7D25-4B4B-9464-57AE418934A3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65396585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648">
          <p15:clr>
            <a:srgbClr val="FBAE40"/>
          </p15:clr>
        </p15:guide>
        <p15:guide id="4" orient="horz" pos="1152" userDrawn="1">
          <p15:clr>
            <a:srgbClr val="FBAE40"/>
          </p15:clr>
        </p15:guide>
        <p15:guide id="5" orient="horz" pos="1440" userDrawn="1">
          <p15:clr>
            <a:srgbClr val="FBAE40"/>
          </p15:clr>
        </p15:guide>
        <p15:guide id="6" pos="636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1855E5B9-5A63-2D46-8653-3FD1F538F5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 bwMode="auto">
          <a:xfrm>
            <a:off x="0" y="4453"/>
            <a:ext cx="11158847" cy="582484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rot="0" vert="horz" wrap="square" lIns="91440" tIns="45720" rIns="91440" bIns="45720" rtlCol="0" anchor="t" anchorCtr="0" upright="1">
            <a:noAutofit/>
          </a:bodyPr>
          <a:lstStyle/>
          <a:p>
            <a:pPr rtl="0"/>
            <a:endParaRPr lang="ru-RU" noProof="0"/>
          </a:p>
        </p:txBody>
      </p:sp>
      <p:sp>
        <p:nvSpPr>
          <p:cNvPr id="3" name="Таблица 2">
            <a:extLst>
              <a:ext uri="{FF2B5EF4-FFF2-40B4-BE49-F238E27FC236}">
                <a16:creationId xmlns:a16="http://schemas.microsoft.com/office/drawing/2014/main" id="{03FB492B-801F-1741-BD1B-89F9C6BFF0EC}"/>
              </a:ext>
            </a:extLst>
          </p:cNvPr>
          <p:cNvSpPr>
            <a:spLocks noGrp="1"/>
          </p:cNvSpPr>
          <p:nvPr>
            <p:ph type="tbl" sz="quarter" idx="10" hasCustomPrompt="1"/>
          </p:nvPr>
        </p:nvSpPr>
        <p:spPr>
          <a:xfrm>
            <a:off x="1028700" y="2423161"/>
            <a:ext cx="9067800" cy="2227404"/>
          </a:xfrm>
          <a:prstGeom prst="rect">
            <a:avLst/>
          </a:prstGeom>
        </p:spPr>
        <p:txBody>
          <a:bodyPr rtlCol="0"/>
          <a:lstStyle/>
          <a:p>
            <a:pPr rtl="0"/>
            <a:r>
              <a:rPr lang="ru-RU" noProof="0"/>
              <a:t>Щелкните значок, чтобы добавить таблицу</a:t>
            </a:r>
          </a:p>
        </p:txBody>
      </p:sp>
      <p:sp>
        <p:nvSpPr>
          <p:cNvPr id="13" name="Заголовок 1">
            <a:extLst>
              <a:ext uri="{FF2B5EF4-FFF2-40B4-BE49-F238E27FC236}">
                <a16:creationId xmlns:a16="http://schemas.microsoft.com/office/drawing/2014/main" id="{774545B3-0290-D848-BDB5-811BC52BD45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999068"/>
            <a:ext cx="10096500" cy="645284"/>
          </a:xfrm>
          <a:prstGeom prst="rect">
            <a:avLst/>
          </a:prstGeom>
        </p:spPr>
        <p:txBody>
          <a:bodyPr lIns="0" tIns="0" rIns="0" bIns="0" rtlCol="0" anchor="b"/>
          <a:lstStyle/>
          <a:p>
            <a:pPr rtl="0"/>
            <a:r>
              <a:rPr lang="ru-RU" noProof="0"/>
              <a:t>Щелкните, чтобы изменить</a:t>
            </a:r>
          </a:p>
        </p:txBody>
      </p:sp>
      <p:cxnSp>
        <p:nvCxnSpPr>
          <p:cNvPr id="14" name="Прямая соединительная линия 13">
            <a:extLst>
              <a:ext uri="{FF2B5EF4-FFF2-40B4-BE49-F238E27FC236}">
                <a16:creationId xmlns:a16="http://schemas.microsoft.com/office/drawing/2014/main" id="{03709460-09E4-854A-889B-491A934DE40F}"/>
              </a:ext>
            </a:extLst>
          </p:cNvPr>
          <p:cNvCxnSpPr>
            <a:cxnSpLocks/>
          </p:cNvCxnSpPr>
          <p:nvPr userDrawn="1"/>
        </p:nvCxnSpPr>
        <p:spPr>
          <a:xfrm>
            <a:off x="1033153" y="1871272"/>
            <a:ext cx="10125694" cy="0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Дата 5">
            <a:extLst>
              <a:ext uri="{FF2B5EF4-FFF2-40B4-BE49-F238E27FC236}">
                <a16:creationId xmlns:a16="http://schemas.microsoft.com/office/drawing/2014/main" id="{0F749A19-BE29-4599-ABBE-E7C61FF9EE3F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 rtlCol="0"/>
          <a:lstStyle/>
          <a:p>
            <a:pPr rtl="0"/>
            <a:r>
              <a:rPr lang="ru-RU" noProof="0"/>
              <a:t>3 сентября 20XX г. </a:t>
            </a:r>
          </a:p>
        </p:txBody>
      </p:sp>
      <p:sp>
        <p:nvSpPr>
          <p:cNvPr id="7" name="Нижний колонтитул 6">
            <a:extLst>
              <a:ext uri="{FF2B5EF4-FFF2-40B4-BE49-F238E27FC236}">
                <a16:creationId xmlns:a16="http://schemas.microsoft.com/office/drawing/2014/main" id="{98F30C11-6611-47E2-9CF7-8EE77F4CD107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 rtl="0"/>
            <a:r>
              <a:rPr lang="ru-RU" noProof="0">
                <a:solidFill>
                  <a:schemeClr val="bg1"/>
                </a:solidFill>
              </a:rPr>
              <a:t>Ежегодный обзор</a:t>
            </a:r>
          </a:p>
        </p:txBody>
      </p:sp>
      <p:sp>
        <p:nvSpPr>
          <p:cNvPr id="8" name="Номер слайда 7">
            <a:extLst>
              <a:ext uri="{FF2B5EF4-FFF2-40B4-BE49-F238E27FC236}">
                <a16:creationId xmlns:a16="http://schemas.microsoft.com/office/drawing/2014/main" id="{5AF710E8-4CE9-4D79-8121-DD559D321EC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 rtlCol="0"/>
          <a:lstStyle/>
          <a:p>
            <a:pPr rtl="0"/>
            <a:fld id="{7782931A-7D25-4B4B-9464-57AE418934A3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41350338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648">
          <p15:clr>
            <a:srgbClr val="FBAE40"/>
          </p15:clr>
        </p15:guide>
        <p15:guide id="4" orient="horz" pos="1152" userDrawn="1">
          <p15:clr>
            <a:srgbClr val="FBAE40"/>
          </p15:clr>
        </p15:guide>
        <p15:guide id="5" orient="horz" pos="1440" userDrawn="1">
          <p15:clr>
            <a:srgbClr val="FBAE40"/>
          </p15:clr>
        </p15:guide>
        <p15:guide id="6" pos="636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Цита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36A99595-F780-594B-8C36-E4E5AF5E1C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 bwMode="auto">
          <a:xfrm>
            <a:off x="0" y="-6836"/>
            <a:ext cx="11158847" cy="58248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rot="0" vert="horz" wrap="square" lIns="91440" tIns="45720" rIns="91440" bIns="45720" rtlCol="0" anchor="t" anchorCtr="0" upright="1">
            <a:noAutofit/>
          </a:bodyPr>
          <a:lstStyle/>
          <a:p>
            <a:pPr rtl="0"/>
            <a:endParaRPr lang="ru-RU" noProof="0"/>
          </a:p>
        </p:txBody>
      </p:sp>
      <p:cxnSp>
        <p:nvCxnSpPr>
          <p:cNvPr id="12" name="Прямая соединительная линия 11">
            <a:extLst>
              <a:ext uri="{FF2B5EF4-FFF2-40B4-BE49-F238E27FC236}">
                <a16:creationId xmlns:a16="http://schemas.microsoft.com/office/drawing/2014/main" id="{04AFB169-81B7-454B-BE19-407333C86F3B}"/>
              </a:ext>
            </a:extLst>
          </p:cNvPr>
          <p:cNvCxnSpPr>
            <a:cxnSpLocks/>
          </p:cNvCxnSpPr>
          <p:nvPr userDrawn="1"/>
        </p:nvCxnSpPr>
        <p:spPr>
          <a:xfrm>
            <a:off x="2184935" y="1874704"/>
            <a:ext cx="8973912" cy="0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Текст 2">
            <a:extLst>
              <a:ext uri="{FF2B5EF4-FFF2-40B4-BE49-F238E27FC236}">
                <a16:creationId xmlns:a16="http://schemas.microsoft.com/office/drawing/2014/main" id="{8BFC26CF-26CC-354C-BB60-AD3E01D575E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028700" y="2304344"/>
            <a:ext cx="7810500" cy="2989263"/>
          </a:xfrm>
          <a:prstGeom prst="rect">
            <a:avLst/>
          </a:prstGeom>
        </p:spPr>
        <p:txBody>
          <a:bodyPr lIns="0" tIns="0" rIns="0" bIns="0" rtlCol="0"/>
          <a:lstStyle>
            <a:lvl1pPr marL="0" indent="0">
              <a:lnSpc>
                <a:spcPct val="150000"/>
              </a:lnSpc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 rtl="0"/>
            <a:r>
              <a:rPr lang="ru-RU" noProof="0"/>
              <a:t>Щелкните, чтобы изменить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BA06611-233D-45FA-A146-AB9D4F4A78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71525" y="978781"/>
            <a:ext cx="1589372" cy="1325563"/>
          </a:xfrm>
          <a:prstGeom prst="rect">
            <a:avLst/>
          </a:prstGeom>
        </p:spPr>
        <p:txBody>
          <a:bodyPr rtlCol="0"/>
          <a:lstStyle>
            <a:lvl1pPr>
              <a:defRPr sz="20000"/>
            </a:lvl1pPr>
          </a:lstStyle>
          <a:p>
            <a:pPr rtl="0"/>
            <a:r>
              <a:rPr lang="ru-RU" noProof="0"/>
              <a:t>"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894887C6-2D97-4388-AA65-CEEA6591BFB1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 rtlCol="0"/>
          <a:lstStyle/>
          <a:p>
            <a:pPr rtl="0"/>
            <a:r>
              <a:rPr lang="ru-RU" noProof="0"/>
              <a:t>3 сентября 20XX г. </a:t>
            </a:r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63F84EFA-1D77-40D3-B5AC-6652DC26F0ED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 rtl="0"/>
            <a:r>
              <a:rPr lang="ru-RU" noProof="0">
                <a:solidFill>
                  <a:schemeClr val="bg1"/>
                </a:solidFill>
              </a:rPr>
              <a:t>Ежегодный обзор</a:t>
            </a:r>
          </a:p>
        </p:txBody>
      </p:sp>
      <p:sp>
        <p:nvSpPr>
          <p:cNvPr id="11" name="Номер слайда 10">
            <a:extLst>
              <a:ext uri="{FF2B5EF4-FFF2-40B4-BE49-F238E27FC236}">
                <a16:creationId xmlns:a16="http://schemas.microsoft.com/office/drawing/2014/main" id="{713CA07C-1BC2-4B16-8557-27C373CFCE9C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 rtlCol="0"/>
          <a:lstStyle/>
          <a:p>
            <a:pPr rtl="0"/>
            <a:fld id="{7782931A-7D25-4B4B-9464-57AE418934A3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2261445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648">
          <p15:clr>
            <a:srgbClr val="FBAE40"/>
          </p15:clr>
        </p15:guide>
        <p15:guide id="4" orient="horz" pos="1152" userDrawn="1">
          <p15:clr>
            <a:srgbClr val="FBAE40"/>
          </p15:clr>
        </p15:guide>
        <p15:guide id="5" orient="horz" pos="144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манд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Прямая соединительная линия 28">
            <a:extLst>
              <a:ext uri="{FF2B5EF4-FFF2-40B4-BE49-F238E27FC236}">
                <a16:creationId xmlns:a16="http://schemas.microsoft.com/office/drawing/2014/main" id="{EFAD8BFA-14F6-F54A-AB64-29F9F7616A7D}"/>
              </a:ext>
            </a:extLst>
          </p:cNvPr>
          <p:cNvCxnSpPr>
            <a:cxnSpLocks/>
          </p:cNvCxnSpPr>
          <p:nvPr userDrawn="1"/>
        </p:nvCxnSpPr>
        <p:spPr>
          <a:xfrm>
            <a:off x="1033153" y="1874640"/>
            <a:ext cx="10125694" cy="0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Текст 4">
            <a:extLst>
              <a:ext uri="{FF2B5EF4-FFF2-40B4-BE49-F238E27FC236}">
                <a16:creationId xmlns:a16="http://schemas.microsoft.com/office/drawing/2014/main" id="{15B9E731-6B9B-024E-9360-F9F34CC6638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028700" y="4313437"/>
            <a:ext cx="1828800" cy="401220"/>
          </a:xfrm>
          <a:prstGeom prst="rect">
            <a:avLst/>
          </a:prstGeom>
        </p:spPr>
        <p:txBody>
          <a:bodyPr lIns="0" tIns="0" rIns="0" bIns="0" rtlCol="0"/>
          <a:lstStyle>
            <a:lvl1pPr marL="0" indent="0">
              <a:buNone/>
              <a:defRPr sz="1800" b="1"/>
            </a:lvl1pPr>
            <a:lvl2pPr marL="457200" indent="0">
              <a:buNone/>
              <a:defRPr sz="1600"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 rtl="0"/>
            <a:r>
              <a:rPr lang="ru-RU" noProof="0"/>
              <a:t>Щелкните, чтобы изменить</a:t>
            </a:r>
          </a:p>
        </p:txBody>
      </p:sp>
      <p:sp>
        <p:nvSpPr>
          <p:cNvPr id="30" name="Текст 4">
            <a:extLst>
              <a:ext uri="{FF2B5EF4-FFF2-40B4-BE49-F238E27FC236}">
                <a16:creationId xmlns:a16="http://schemas.microsoft.com/office/drawing/2014/main" id="{FD3D9C96-2F42-E545-BD97-AC8568E2F49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028700" y="4752757"/>
            <a:ext cx="1828800" cy="552450"/>
          </a:xfrm>
          <a:prstGeom prst="rect">
            <a:avLst/>
          </a:prstGeom>
        </p:spPr>
        <p:txBody>
          <a:bodyPr lIns="0" tIns="0" rIns="0" bIns="0" rtlCol="0"/>
          <a:lstStyle>
            <a:lvl1pPr marL="0" indent="0">
              <a:buNone/>
              <a:defRPr sz="1600" b="0"/>
            </a:lvl1pPr>
            <a:lvl2pPr marL="457200" indent="0">
              <a:buNone/>
              <a:defRPr sz="1600"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 rtl="0"/>
            <a:r>
              <a:rPr lang="ru-RU" noProof="0"/>
              <a:t>Щелкните, чтобы изменить</a:t>
            </a:r>
          </a:p>
        </p:txBody>
      </p:sp>
      <p:sp>
        <p:nvSpPr>
          <p:cNvPr id="31" name="Текст 4">
            <a:extLst>
              <a:ext uri="{FF2B5EF4-FFF2-40B4-BE49-F238E27FC236}">
                <a16:creationId xmlns:a16="http://schemas.microsoft.com/office/drawing/2014/main" id="{892AA37C-BA0F-9C4F-B098-EDFE391C47D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84600" y="4332486"/>
            <a:ext cx="1828800" cy="401221"/>
          </a:xfrm>
          <a:prstGeom prst="rect">
            <a:avLst/>
          </a:prstGeom>
        </p:spPr>
        <p:txBody>
          <a:bodyPr lIns="0" tIns="0" rIns="0" bIns="0" rtlCol="0"/>
          <a:lstStyle>
            <a:lvl1pPr marL="0" indent="0">
              <a:buNone/>
              <a:defRPr sz="1800" b="1"/>
            </a:lvl1pPr>
            <a:lvl2pPr marL="457200" indent="0">
              <a:buNone/>
              <a:defRPr sz="1600"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 rtl="0"/>
            <a:r>
              <a:rPr lang="ru-RU" noProof="0"/>
              <a:t>Щелкните, чтобы изменить</a:t>
            </a:r>
          </a:p>
        </p:txBody>
      </p:sp>
      <p:sp>
        <p:nvSpPr>
          <p:cNvPr id="32" name="Текст 4">
            <a:extLst>
              <a:ext uri="{FF2B5EF4-FFF2-40B4-BE49-F238E27FC236}">
                <a16:creationId xmlns:a16="http://schemas.microsoft.com/office/drawing/2014/main" id="{EEAAAC92-F1DA-6847-8D56-1ACCD5E3B0F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784600" y="4752757"/>
            <a:ext cx="1828800" cy="552450"/>
          </a:xfrm>
          <a:prstGeom prst="rect">
            <a:avLst/>
          </a:prstGeom>
        </p:spPr>
        <p:txBody>
          <a:bodyPr lIns="0" tIns="0" rIns="0" bIns="0" rtlCol="0"/>
          <a:lstStyle>
            <a:lvl1pPr marL="0" indent="0">
              <a:buNone/>
              <a:defRPr sz="1600" b="0"/>
            </a:lvl1pPr>
            <a:lvl2pPr marL="457200" indent="0">
              <a:buNone/>
              <a:defRPr sz="1600"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 rtl="0"/>
            <a:r>
              <a:rPr lang="ru-RU" noProof="0"/>
              <a:t>Щелкните, чтобы изменить</a:t>
            </a:r>
          </a:p>
        </p:txBody>
      </p:sp>
      <p:sp>
        <p:nvSpPr>
          <p:cNvPr id="33" name="Текст 4">
            <a:extLst>
              <a:ext uri="{FF2B5EF4-FFF2-40B4-BE49-F238E27FC236}">
                <a16:creationId xmlns:a16="http://schemas.microsoft.com/office/drawing/2014/main" id="{F4E4153D-E2B3-7D4A-8D92-FF6597B2FB5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531512" y="4313436"/>
            <a:ext cx="1828800" cy="420271"/>
          </a:xfrm>
          <a:prstGeom prst="rect">
            <a:avLst/>
          </a:prstGeom>
        </p:spPr>
        <p:txBody>
          <a:bodyPr lIns="0" tIns="0" rIns="0" bIns="0" rtlCol="0"/>
          <a:lstStyle>
            <a:lvl1pPr marL="0" indent="0">
              <a:buNone/>
              <a:defRPr sz="1800" b="1"/>
            </a:lvl1pPr>
            <a:lvl2pPr marL="457200" indent="0">
              <a:buNone/>
              <a:defRPr sz="1600"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 rtl="0"/>
            <a:r>
              <a:rPr lang="ru-RU" noProof="0"/>
              <a:t>Щелкните, чтобы изменить</a:t>
            </a:r>
          </a:p>
        </p:txBody>
      </p:sp>
      <p:sp>
        <p:nvSpPr>
          <p:cNvPr id="34" name="Текст 4">
            <a:extLst>
              <a:ext uri="{FF2B5EF4-FFF2-40B4-BE49-F238E27FC236}">
                <a16:creationId xmlns:a16="http://schemas.microsoft.com/office/drawing/2014/main" id="{0D6B703A-5BF6-744F-A3D3-C65E3F8B3B6B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531512" y="4752757"/>
            <a:ext cx="1828800" cy="552451"/>
          </a:xfrm>
          <a:prstGeom prst="rect">
            <a:avLst/>
          </a:prstGeom>
        </p:spPr>
        <p:txBody>
          <a:bodyPr lIns="0" tIns="0" rIns="0" bIns="0" rtlCol="0"/>
          <a:lstStyle>
            <a:lvl1pPr marL="0" indent="0">
              <a:buNone/>
              <a:defRPr sz="1600" b="0"/>
            </a:lvl1pPr>
            <a:lvl2pPr marL="457200" indent="0">
              <a:buNone/>
              <a:defRPr sz="1600"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 rtl="0"/>
            <a:r>
              <a:rPr lang="ru-RU" noProof="0"/>
              <a:t>Щелкните, чтобы изменить</a:t>
            </a:r>
          </a:p>
        </p:txBody>
      </p:sp>
      <p:sp>
        <p:nvSpPr>
          <p:cNvPr id="35" name="Текст 4">
            <a:extLst>
              <a:ext uri="{FF2B5EF4-FFF2-40B4-BE49-F238E27FC236}">
                <a16:creationId xmlns:a16="http://schemas.microsoft.com/office/drawing/2014/main" id="{982A9FE5-981A-B340-B8F8-D2DB83C1960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9296400" y="4332486"/>
            <a:ext cx="1828800" cy="420271"/>
          </a:xfrm>
          <a:prstGeom prst="rect">
            <a:avLst/>
          </a:prstGeom>
        </p:spPr>
        <p:txBody>
          <a:bodyPr lIns="0" tIns="0" rIns="0" bIns="0" rtlCol="0"/>
          <a:lstStyle>
            <a:lvl1pPr marL="0" indent="0">
              <a:buNone/>
              <a:defRPr sz="1800" b="1"/>
            </a:lvl1pPr>
            <a:lvl2pPr marL="457200" indent="0">
              <a:buNone/>
              <a:defRPr sz="1600"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 rtl="0"/>
            <a:r>
              <a:rPr lang="ru-RU" noProof="0"/>
              <a:t>Щелкните, чтобы изменить</a:t>
            </a:r>
          </a:p>
        </p:txBody>
      </p:sp>
      <p:sp>
        <p:nvSpPr>
          <p:cNvPr id="36" name="Текст 4">
            <a:extLst>
              <a:ext uri="{FF2B5EF4-FFF2-40B4-BE49-F238E27FC236}">
                <a16:creationId xmlns:a16="http://schemas.microsoft.com/office/drawing/2014/main" id="{594B2391-B4C8-5542-8285-39BAD874EC11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9296400" y="4752757"/>
            <a:ext cx="1828800" cy="552451"/>
          </a:xfrm>
          <a:prstGeom prst="rect">
            <a:avLst/>
          </a:prstGeom>
        </p:spPr>
        <p:txBody>
          <a:bodyPr lIns="0" tIns="0" rIns="0" bIns="0" rtlCol="0"/>
          <a:lstStyle>
            <a:lvl1pPr marL="0" indent="0">
              <a:buNone/>
              <a:defRPr sz="1600" b="0"/>
            </a:lvl1pPr>
            <a:lvl2pPr marL="457200" indent="0">
              <a:buNone/>
              <a:defRPr sz="1600"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 rtl="0"/>
            <a:r>
              <a:rPr lang="ru-RU" noProof="0"/>
              <a:t>Щелкните, чтобы изменить</a:t>
            </a:r>
          </a:p>
        </p:txBody>
      </p:sp>
      <p:sp>
        <p:nvSpPr>
          <p:cNvPr id="37" name="Рисунок 25">
            <a:extLst>
              <a:ext uri="{FF2B5EF4-FFF2-40B4-BE49-F238E27FC236}">
                <a16:creationId xmlns:a16="http://schemas.microsoft.com/office/drawing/2014/main" id="{A2D87BC1-884E-CD4E-BABF-B7AF4DF7869E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1028700" y="2308936"/>
            <a:ext cx="1828800" cy="1831590"/>
          </a:xfrm>
          <a:prstGeom prst="rect">
            <a:avLst/>
          </a:prstGeom>
        </p:spPr>
        <p:txBody>
          <a:bodyPr rtlCol="0"/>
          <a:lstStyle>
            <a:lvl1pPr>
              <a:defRPr sz="2000"/>
            </a:lvl1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38" name="Рисунок 25">
            <a:extLst>
              <a:ext uri="{FF2B5EF4-FFF2-40B4-BE49-F238E27FC236}">
                <a16:creationId xmlns:a16="http://schemas.microsoft.com/office/drawing/2014/main" id="{DB0763B3-E65F-8A47-AA7C-C9A56C50600F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784600" y="2308936"/>
            <a:ext cx="1828800" cy="1831590"/>
          </a:xfrm>
          <a:prstGeom prst="rect">
            <a:avLst/>
          </a:prstGeom>
        </p:spPr>
        <p:txBody>
          <a:bodyPr rtlCol="0"/>
          <a:lstStyle>
            <a:lvl1pPr>
              <a:defRPr sz="2000"/>
            </a:lvl1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39" name="Рисунок 25">
            <a:extLst>
              <a:ext uri="{FF2B5EF4-FFF2-40B4-BE49-F238E27FC236}">
                <a16:creationId xmlns:a16="http://schemas.microsoft.com/office/drawing/2014/main" id="{1E0F47CF-6DE7-F745-B9D8-55421009AF4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540500" y="2308936"/>
            <a:ext cx="1828800" cy="1831590"/>
          </a:xfrm>
          <a:prstGeom prst="rect">
            <a:avLst/>
          </a:prstGeom>
        </p:spPr>
        <p:txBody>
          <a:bodyPr rtlCol="0"/>
          <a:lstStyle>
            <a:lvl1pPr>
              <a:defRPr sz="2000"/>
            </a:lvl1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40" name="Рисунок 25">
            <a:extLst>
              <a:ext uri="{FF2B5EF4-FFF2-40B4-BE49-F238E27FC236}">
                <a16:creationId xmlns:a16="http://schemas.microsoft.com/office/drawing/2014/main" id="{B4621956-6AB4-E346-8900-9AE2A51ADBC5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9296400" y="2314278"/>
            <a:ext cx="1828800" cy="1831590"/>
          </a:xfrm>
          <a:prstGeom prst="rect">
            <a:avLst/>
          </a:prstGeom>
        </p:spPr>
        <p:txBody>
          <a:bodyPr rtlCol="0"/>
          <a:lstStyle>
            <a:lvl1pPr>
              <a:defRPr sz="2000"/>
            </a:lvl1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25" name="Заголовок 1">
            <a:extLst>
              <a:ext uri="{FF2B5EF4-FFF2-40B4-BE49-F238E27FC236}">
                <a16:creationId xmlns:a16="http://schemas.microsoft.com/office/drawing/2014/main" id="{3B64062A-6292-0441-95CB-9A91F49DBAA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999068"/>
            <a:ext cx="7810500" cy="645284"/>
          </a:xfrm>
          <a:prstGeom prst="rect">
            <a:avLst/>
          </a:prstGeom>
        </p:spPr>
        <p:txBody>
          <a:bodyPr lIns="0" tIns="0" rIns="0" bIns="0" rtlCol="0" anchor="b"/>
          <a:lstStyle/>
          <a:p>
            <a:pPr rtl="0"/>
            <a:r>
              <a:rPr lang="ru-RU" noProof="0"/>
              <a:t>Щелкните, чтобы изменить</a:t>
            </a:r>
          </a:p>
        </p:txBody>
      </p:sp>
      <p:sp>
        <p:nvSpPr>
          <p:cNvPr id="6" name="Дата 5">
            <a:extLst>
              <a:ext uri="{FF2B5EF4-FFF2-40B4-BE49-F238E27FC236}">
                <a16:creationId xmlns:a16="http://schemas.microsoft.com/office/drawing/2014/main" id="{383883EC-FACE-4093-9976-8B0D4C8BEBCC}"/>
              </a:ext>
            </a:extLst>
          </p:cNvPr>
          <p:cNvSpPr>
            <a:spLocks noGrp="1"/>
          </p:cNvSpPr>
          <p:nvPr>
            <p:ph type="dt" sz="half" idx="22"/>
          </p:nvPr>
        </p:nvSpPr>
        <p:spPr/>
        <p:txBody>
          <a:bodyPr rtlCol="0"/>
          <a:lstStyle/>
          <a:p>
            <a:pPr rtl="0"/>
            <a:r>
              <a:rPr lang="ru-RU" noProof="0"/>
              <a:t>3 сентября 20XX г. </a:t>
            </a:r>
          </a:p>
        </p:txBody>
      </p:sp>
      <p:sp>
        <p:nvSpPr>
          <p:cNvPr id="7" name="Нижний колонтитул 6">
            <a:extLst>
              <a:ext uri="{FF2B5EF4-FFF2-40B4-BE49-F238E27FC236}">
                <a16:creationId xmlns:a16="http://schemas.microsoft.com/office/drawing/2014/main" id="{E2611EE2-9C8D-405E-9ABF-8EFD1E1D6BB5}"/>
              </a:ext>
            </a:extLst>
          </p:cNvPr>
          <p:cNvSpPr>
            <a:spLocks noGrp="1"/>
          </p:cNvSpPr>
          <p:nvPr>
            <p:ph type="ftr" sz="quarter" idx="23"/>
          </p:nvPr>
        </p:nvSpPr>
        <p:spPr/>
        <p:txBody>
          <a:bodyPr rtlCol="0"/>
          <a:lstStyle/>
          <a:p>
            <a:pPr rtl="0"/>
            <a:r>
              <a:rPr lang="ru-RU" noProof="0">
                <a:solidFill>
                  <a:schemeClr val="bg1"/>
                </a:solidFill>
              </a:rPr>
              <a:t>Ежегодный обзор</a:t>
            </a:r>
          </a:p>
        </p:txBody>
      </p:sp>
      <p:sp>
        <p:nvSpPr>
          <p:cNvPr id="8" name="Номер слайда 7">
            <a:extLst>
              <a:ext uri="{FF2B5EF4-FFF2-40B4-BE49-F238E27FC236}">
                <a16:creationId xmlns:a16="http://schemas.microsoft.com/office/drawing/2014/main" id="{EFE126EB-13BB-4830-A999-3778C11747A6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 rtlCol="0"/>
          <a:lstStyle/>
          <a:p>
            <a:pPr rtl="0"/>
            <a:fld id="{7782931A-7D25-4B4B-9464-57AE418934A3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02396320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648" userDrawn="1">
          <p15:clr>
            <a:srgbClr val="FBAE40"/>
          </p15:clr>
        </p15:guide>
        <p15:guide id="4" orient="horz" pos="1152" userDrawn="1">
          <p15:clr>
            <a:srgbClr val="FBAE40"/>
          </p15:clr>
        </p15:guide>
        <p15:guide id="5" orient="horz" pos="1440" userDrawn="1">
          <p15:clr>
            <a:srgbClr val="FBAE40"/>
          </p15:clr>
        </p15:guide>
        <p15:guide id="8" orient="horz" pos="3072" userDrawn="1">
          <p15:clr>
            <a:srgbClr val="FBAE40"/>
          </p15:clr>
        </p15:guide>
        <p15:guide id="13" pos="6384" userDrawn="1">
          <p15:clr>
            <a:srgbClr val="FBAE40"/>
          </p15:clr>
        </p15:guide>
        <p15:guide id="14" orient="horz" pos="3216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ременная шкала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Заголовок 1">
            <a:extLst>
              <a:ext uri="{FF2B5EF4-FFF2-40B4-BE49-F238E27FC236}">
                <a16:creationId xmlns:a16="http://schemas.microsoft.com/office/drawing/2014/main" id="{A116A2E3-682D-BD4F-9FC9-4546B0C9A18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999068"/>
            <a:ext cx="7810500" cy="645284"/>
          </a:xfrm>
          <a:prstGeom prst="rect">
            <a:avLst/>
          </a:prstGeom>
        </p:spPr>
        <p:txBody>
          <a:bodyPr lIns="0" tIns="0" rIns="0" bIns="0" rtlCol="0" anchor="b"/>
          <a:lstStyle/>
          <a:p>
            <a:pPr rtl="0"/>
            <a:r>
              <a:rPr lang="ru-RU" noProof="0"/>
              <a:t>Щелкните, чтобы изменить</a:t>
            </a:r>
          </a:p>
        </p:txBody>
      </p:sp>
      <p:cxnSp>
        <p:nvCxnSpPr>
          <p:cNvPr id="32" name="Прямая соединительная линия 31">
            <a:extLst>
              <a:ext uri="{FF2B5EF4-FFF2-40B4-BE49-F238E27FC236}">
                <a16:creationId xmlns:a16="http://schemas.microsoft.com/office/drawing/2014/main" id="{ED64AC08-85A6-6F44-88B4-3FAE91B70C1B}"/>
              </a:ext>
            </a:extLst>
          </p:cNvPr>
          <p:cNvCxnSpPr>
            <a:cxnSpLocks/>
          </p:cNvCxnSpPr>
          <p:nvPr userDrawn="1"/>
        </p:nvCxnSpPr>
        <p:spPr>
          <a:xfrm>
            <a:off x="1033153" y="1871272"/>
            <a:ext cx="10125694" cy="0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Текст 4">
            <a:extLst>
              <a:ext uri="{FF2B5EF4-FFF2-40B4-BE49-F238E27FC236}">
                <a16:creationId xmlns:a16="http://schemas.microsoft.com/office/drawing/2014/main" id="{2D1056DE-470B-C64D-99AE-5039A021EC5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941616" y="2328553"/>
            <a:ext cx="2286000" cy="911029"/>
          </a:xfrm>
          <a:prstGeom prst="rect">
            <a:avLst/>
          </a:prstGeom>
        </p:spPr>
        <p:txBody>
          <a:bodyPr rtlCol="0"/>
          <a:lstStyle>
            <a:lvl1pPr>
              <a:buNone/>
              <a:defRPr sz="1800" b="1"/>
            </a:lvl1pPr>
          </a:lstStyle>
          <a:p>
            <a:pPr lvl="0" rtl="0"/>
            <a:r>
              <a:rPr lang="ru-RU" noProof="0"/>
              <a:t>Щелкните, чтобы изменить</a:t>
            </a:r>
          </a:p>
        </p:txBody>
      </p:sp>
      <p:sp>
        <p:nvSpPr>
          <p:cNvPr id="37" name="Текст 4">
            <a:extLst>
              <a:ext uri="{FF2B5EF4-FFF2-40B4-BE49-F238E27FC236}">
                <a16:creationId xmlns:a16="http://schemas.microsoft.com/office/drawing/2014/main" id="{4ADA9C53-0DC4-4D43-B80C-9B0A9E0EBDE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206672" y="2328553"/>
            <a:ext cx="2286000" cy="911029"/>
          </a:xfrm>
          <a:prstGeom prst="rect">
            <a:avLst/>
          </a:prstGeom>
        </p:spPr>
        <p:txBody>
          <a:bodyPr rtlCol="0"/>
          <a:lstStyle>
            <a:lvl1pPr>
              <a:buNone/>
              <a:defRPr sz="1800" b="1"/>
            </a:lvl1pPr>
          </a:lstStyle>
          <a:p>
            <a:pPr lvl="0" rtl="0"/>
            <a:r>
              <a:rPr lang="ru-RU" noProof="0"/>
              <a:t>Щелкните, чтобы изменить</a:t>
            </a:r>
          </a:p>
        </p:txBody>
      </p:sp>
      <p:sp>
        <p:nvSpPr>
          <p:cNvPr id="38" name="Текст 4">
            <a:extLst>
              <a:ext uri="{FF2B5EF4-FFF2-40B4-BE49-F238E27FC236}">
                <a16:creationId xmlns:a16="http://schemas.microsoft.com/office/drawing/2014/main" id="{F8E68047-DF25-AB45-A0F0-F4DFE23516C6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206672" y="3336211"/>
            <a:ext cx="2286000" cy="2490992"/>
          </a:xfrm>
          <a:prstGeom prst="rect">
            <a:avLst/>
          </a:prstGeom>
        </p:spPr>
        <p:txBody>
          <a:bodyPr rtlCol="0"/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400" b="0"/>
            </a:lvl1pPr>
          </a:lstStyle>
          <a:p>
            <a:pPr lvl="0" rtl="0"/>
            <a:r>
              <a:rPr lang="ru-RU" noProof="0"/>
              <a:t>Щелкните, чтобы изменить</a:t>
            </a:r>
          </a:p>
        </p:txBody>
      </p:sp>
      <p:sp>
        <p:nvSpPr>
          <p:cNvPr id="41" name="Текст 4">
            <a:extLst>
              <a:ext uri="{FF2B5EF4-FFF2-40B4-BE49-F238E27FC236}">
                <a16:creationId xmlns:a16="http://schemas.microsoft.com/office/drawing/2014/main" id="{61DB1B27-14E7-1549-BDAA-6DD31A1B1FC4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8839200" y="2328553"/>
            <a:ext cx="2286000" cy="911029"/>
          </a:xfrm>
          <a:prstGeom prst="rect">
            <a:avLst/>
          </a:prstGeom>
        </p:spPr>
        <p:txBody>
          <a:bodyPr rtlCol="0"/>
          <a:lstStyle>
            <a:lvl1pPr>
              <a:buNone/>
              <a:defRPr sz="1800" b="1"/>
            </a:lvl1pPr>
          </a:lstStyle>
          <a:p>
            <a:pPr lvl="0" rtl="0"/>
            <a:r>
              <a:rPr lang="ru-RU" noProof="0"/>
              <a:t>Щелкните, чтобы изменить</a:t>
            </a:r>
          </a:p>
        </p:txBody>
      </p:sp>
      <p:sp>
        <p:nvSpPr>
          <p:cNvPr id="42" name="Текст 4">
            <a:extLst>
              <a:ext uri="{FF2B5EF4-FFF2-40B4-BE49-F238E27FC236}">
                <a16:creationId xmlns:a16="http://schemas.microsoft.com/office/drawing/2014/main" id="{69D66743-22F2-C84F-9FD2-F350766D6CDF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839200" y="3331030"/>
            <a:ext cx="2286000" cy="2466536"/>
          </a:xfrm>
          <a:prstGeom prst="rect">
            <a:avLst/>
          </a:prstGeom>
        </p:spPr>
        <p:txBody>
          <a:bodyPr rtlCol="0"/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400" b="0"/>
            </a:lvl1pPr>
          </a:lstStyle>
          <a:p>
            <a:pPr lvl="0" rtl="0"/>
            <a:r>
              <a:rPr lang="ru-RU" noProof="0"/>
              <a:t>Щелкните, чтобы изменить</a:t>
            </a:r>
          </a:p>
        </p:txBody>
      </p:sp>
      <p:sp>
        <p:nvSpPr>
          <p:cNvPr id="43" name="Текст 4">
            <a:extLst>
              <a:ext uri="{FF2B5EF4-FFF2-40B4-BE49-F238E27FC236}">
                <a16:creationId xmlns:a16="http://schemas.microsoft.com/office/drawing/2014/main" id="{4A38EF55-8739-4A40-A228-67296EA938B3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574144" y="2328553"/>
            <a:ext cx="2286000" cy="911029"/>
          </a:xfrm>
          <a:prstGeom prst="rect">
            <a:avLst/>
          </a:prstGeom>
        </p:spPr>
        <p:txBody>
          <a:bodyPr rtlCol="0"/>
          <a:lstStyle>
            <a:lvl1pPr>
              <a:buNone/>
              <a:defRPr sz="1800" b="1"/>
            </a:lvl1pPr>
          </a:lstStyle>
          <a:p>
            <a:pPr lvl="0" rtl="0"/>
            <a:r>
              <a:rPr lang="ru-RU" noProof="0"/>
              <a:t>Щелкните, чтобы изменить</a:t>
            </a:r>
          </a:p>
        </p:txBody>
      </p:sp>
      <p:sp>
        <p:nvSpPr>
          <p:cNvPr id="44" name="Текст 4">
            <a:extLst>
              <a:ext uri="{FF2B5EF4-FFF2-40B4-BE49-F238E27FC236}">
                <a16:creationId xmlns:a16="http://schemas.microsoft.com/office/drawing/2014/main" id="{268DC74C-B0F9-2649-BEC3-BBA0BD737650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557921" y="3331029"/>
            <a:ext cx="2286000" cy="2466537"/>
          </a:xfrm>
          <a:prstGeom prst="rect">
            <a:avLst/>
          </a:prstGeom>
        </p:spPr>
        <p:txBody>
          <a:bodyPr rtlCol="0"/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400" b="0"/>
            </a:lvl1pPr>
          </a:lstStyle>
          <a:p>
            <a:pPr lvl="0" rtl="0"/>
            <a:r>
              <a:rPr lang="ru-RU" noProof="0"/>
              <a:t>Щелкните, чтобы изменить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7B1422B-E6C5-43B2-9F2B-DECEB3812142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968377" y="3331029"/>
            <a:ext cx="2286000" cy="2466975"/>
          </a:xfrm>
          <a:prstGeom prst="rect">
            <a:avLst/>
          </a:prstGeom>
        </p:spPr>
        <p:txBody>
          <a:bodyPr rtlCol="0"/>
          <a:lstStyle>
            <a:lvl1pPr marL="0" indent="0">
              <a:lnSpc>
                <a:spcPct val="100000"/>
              </a:lnSpc>
              <a:buNone/>
              <a:defRPr sz="1400"/>
            </a:lvl1pPr>
            <a:lvl2pPr>
              <a:buNone/>
              <a:defRPr sz="1400"/>
            </a:lvl2pPr>
            <a:lvl3pPr>
              <a:buNone/>
              <a:defRPr sz="1400"/>
            </a:lvl3pPr>
            <a:lvl4pPr>
              <a:buNone/>
              <a:defRPr sz="1400"/>
            </a:lvl4pPr>
            <a:lvl5pPr>
              <a:buNone/>
              <a:defRPr sz="1400"/>
            </a:lvl5pPr>
          </a:lstStyle>
          <a:p>
            <a:pPr lvl="0" rtl="0"/>
            <a:r>
              <a:rPr lang="ru-RU" noProof="0"/>
              <a:t>Щелкните, чтобы изменить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8BC81DA9-1713-43A7-A2CF-A9525B11AF43}"/>
              </a:ext>
            </a:extLst>
          </p:cNvPr>
          <p:cNvSpPr>
            <a:spLocks noGrp="1"/>
          </p:cNvSpPr>
          <p:nvPr>
            <p:ph type="dt" sz="half" idx="26"/>
          </p:nvPr>
        </p:nvSpPr>
        <p:spPr/>
        <p:txBody>
          <a:bodyPr rtlCol="0"/>
          <a:lstStyle/>
          <a:p>
            <a:pPr rtl="0"/>
            <a:r>
              <a:rPr lang="ru-RU" noProof="0"/>
              <a:t>3 сентября 20XX г. </a:t>
            </a:r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CA76A8F0-5D79-4C8A-9966-308409EB26B0}"/>
              </a:ext>
            </a:extLst>
          </p:cNvPr>
          <p:cNvSpPr>
            <a:spLocks noGrp="1"/>
          </p:cNvSpPr>
          <p:nvPr>
            <p:ph type="ftr" sz="quarter" idx="27"/>
          </p:nvPr>
        </p:nvSpPr>
        <p:spPr/>
        <p:txBody>
          <a:bodyPr rtlCol="0"/>
          <a:lstStyle/>
          <a:p>
            <a:pPr rtl="0"/>
            <a:r>
              <a:rPr lang="ru-RU" noProof="0">
                <a:solidFill>
                  <a:schemeClr val="bg1"/>
                </a:solidFill>
              </a:rPr>
              <a:t>Ежегодный обзор</a:t>
            </a:r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3F85BAE5-43DA-49F0-89E6-66D549C52389}"/>
              </a:ext>
            </a:extLst>
          </p:cNvPr>
          <p:cNvSpPr>
            <a:spLocks noGrp="1"/>
          </p:cNvSpPr>
          <p:nvPr>
            <p:ph type="sldNum" sz="quarter" idx="28"/>
          </p:nvPr>
        </p:nvSpPr>
        <p:spPr/>
        <p:txBody>
          <a:bodyPr rtlCol="0"/>
          <a:lstStyle/>
          <a:p>
            <a:pPr rtl="0"/>
            <a:fld id="{7782931A-7D25-4B4B-9464-57AE418934A3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19925600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648">
          <p15:clr>
            <a:srgbClr val="FBAE40"/>
          </p15:clr>
        </p15:guide>
        <p15:guide id="4" orient="horz" pos="1152" userDrawn="1">
          <p15:clr>
            <a:srgbClr val="FBAE40"/>
          </p15:clr>
        </p15:guide>
        <p15:guide id="5" orient="horz" pos="1440" userDrawn="1">
          <p15:clr>
            <a:srgbClr val="FBAE40"/>
          </p15:clr>
        </p15:guide>
        <p15:guide id="14" pos="1488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>
            <a:extLst>
              <a:ext uri="{FF2B5EF4-FFF2-40B4-BE49-F238E27FC236}">
                <a16:creationId xmlns:a16="http://schemas.microsoft.com/office/drawing/2014/main" id="{879F22C8-3EAB-425F-ADBA-3A162D82024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830818" y="6292334"/>
            <a:ext cx="1522982" cy="18288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1200" b="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3 сентября 20XX г. </a:t>
            </a:r>
          </a:p>
        </p:txBody>
      </p:sp>
      <p:sp>
        <p:nvSpPr>
          <p:cNvPr id="3" name="Нижний колонтитул 4">
            <a:extLst>
              <a:ext uri="{FF2B5EF4-FFF2-40B4-BE49-F238E27FC236}">
                <a16:creationId xmlns:a16="http://schemas.microsoft.com/office/drawing/2014/main" id="{CC4B4F87-0B31-4EDA-8270-4233B0D8FF7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927383" y="6294120"/>
            <a:ext cx="1833585" cy="1810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>
                <a:solidFill>
                  <a:schemeClr val="bg1"/>
                </a:solidFill>
              </a:rPr>
              <a:t>Ежегодный обзор</a:t>
            </a:r>
          </a:p>
        </p:txBody>
      </p:sp>
      <p:sp>
        <p:nvSpPr>
          <p:cNvPr id="4" name="Номер слайда 5">
            <a:extLst>
              <a:ext uri="{FF2B5EF4-FFF2-40B4-BE49-F238E27FC236}">
                <a16:creationId xmlns:a16="http://schemas.microsoft.com/office/drawing/2014/main" id="{A05EC255-976A-48BF-A8A0-1ECEBDFBB6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93500" y="6292334"/>
            <a:ext cx="412750" cy="1828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pPr rtl="0"/>
            <a:fld id="{7782931A-7D25-4B4B-9464-57AE418934A3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51589224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59" r:id="rId1"/>
    <p:sldLayoutId id="2147483674" r:id="rId2"/>
    <p:sldLayoutId id="2147483673" r:id="rId3"/>
    <p:sldLayoutId id="2147483671" r:id="rId4"/>
    <p:sldLayoutId id="2147483678" r:id="rId5"/>
    <p:sldLayoutId id="2147483676" r:id="rId6"/>
    <p:sldLayoutId id="2147483677" r:id="rId7"/>
    <p:sldLayoutId id="2147483660" r:id="rId8"/>
    <p:sldLayoutId id="2147483675" r:id="rId9"/>
    <p:sldLayoutId id="2147483679" r:id="rId10"/>
    <p:sldLayoutId id="2147483680" r:id="rId11"/>
    <p:sldLayoutId id="2147483681" r:id="rId12"/>
    <p:sldLayoutId id="2147483684" r:id="rId1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  <p15:guide id="3" pos="240">
          <p15:clr>
            <a:srgbClr val="547EBF"/>
          </p15:clr>
        </p15:guide>
        <p15:guide id="4" orient="horz" pos="240">
          <p15:clr>
            <a:srgbClr val="547EBF"/>
          </p15:clr>
        </p15:guide>
        <p15:guide id="5" pos="7440">
          <p15:clr>
            <a:srgbClr val="547EBF"/>
          </p15:clr>
        </p15:guide>
        <p15:guide id="6" orient="horz" pos="4080">
          <p15:clr>
            <a:srgbClr val="547EBF"/>
          </p15:clr>
        </p15:guide>
        <p15:guide id="7" pos="7008" userDrawn="1">
          <p15:clr>
            <a:srgbClr val="F26B43"/>
          </p15:clr>
        </p15:guide>
        <p15:guide id="8" pos="3720">
          <p15:clr>
            <a:srgbClr val="547EBF"/>
          </p15:clr>
        </p15:guide>
        <p15:guide id="9" pos="2112">
          <p15:clr>
            <a:srgbClr val="547EBF"/>
          </p15:clr>
        </p15:guide>
        <p15:guide id="10" pos="1824" userDrawn="1">
          <p15:clr>
            <a:srgbClr val="547EBF"/>
          </p15:clr>
        </p15:guide>
        <p15:guide id="11" pos="5568">
          <p15:clr>
            <a:srgbClr val="547EBF"/>
          </p15:clr>
        </p15:guide>
        <p15:guide id="12" pos="5832">
          <p15:clr>
            <a:srgbClr val="547EBF"/>
          </p15:clr>
        </p15:guide>
        <p15:guide id="13" pos="4968">
          <p15:clr>
            <a:srgbClr val="9FCC3B"/>
          </p15:clr>
        </p15:guide>
        <p15:guide id="14" pos="5208">
          <p15:clr>
            <a:srgbClr val="9FCC3B"/>
          </p15:clr>
        </p15:guide>
        <p15:guide id="15" pos="2712">
          <p15:clr>
            <a:srgbClr val="9FCC3B"/>
          </p15:clr>
        </p15:guide>
        <p15:guide id="16" pos="2472">
          <p15:clr>
            <a:srgbClr val="9FCC3B"/>
          </p15:clr>
        </p15:guide>
        <p15:guide id="17" orient="horz" pos="624" userDrawn="1">
          <p15:clr>
            <a:srgbClr val="F26B43"/>
          </p15:clr>
        </p15:guide>
        <p15:guide id="18" orient="horz" pos="3672" userDrawn="1">
          <p15:clr>
            <a:srgbClr val="F26B43"/>
          </p15:clr>
        </p15:guide>
        <p15:guide id="19" pos="3984" userDrawn="1">
          <p15:clr>
            <a:srgbClr val="547EBF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fif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hyperlink" Target="https://&#1083;&#1091;&#1075;&#1072;&#1085;&#1089;&#1082;-&#1088;&#1072;&#1079;&#1074;&#1080;&#1090;&#1080;&#1077;.&#1076;&#1086;-&#1083;&#1085;&#1088;.&#1088;&#1092;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>
            <a:extLst>
              <a:ext uri="{FF2B5EF4-FFF2-40B4-BE49-F238E27FC236}">
                <a16:creationId xmlns:a16="http://schemas.microsoft.com/office/drawing/2014/main" id="{9C99CF7C-AFAB-48F1-8FC3-CCCE989822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09198" y="1874829"/>
            <a:ext cx="7805737" cy="2113466"/>
          </a:xfrm>
        </p:spPr>
        <p:txBody>
          <a:bodyPr rtlCol="0"/>
          <a:lstStyle/>
          <a:p>
            <a:pPr algn="ctr"/>
            <a:r>
              <a:rPr lang="ru-RU" sz="3200" dirty="0">
                <a:solidFill>
                  <a:prstClr val="black"/>
                </a:solidFill>
              </a:rPr>
              <a:t>Методологические и </a:t>
            </a:r>
            <a:br>
              <a:rPr lang="ru-RU" sz="3200" dirty="0">
                <a:solidFill>
                  <a:prstClr val="black"/>
                </a:solidFill>
              </a:rPr>
            </a:br>
            <a:r>
              <a:rPr lang="ru-RU" sz="3200" dirty="0">
                <a:solidFill>
                  <a:prstClr val="black"/>
                </a:solidFill>
              </a:rPr>
              <a:t>нормативно – правовые аспекты </a:t>
            </a:r>
            <a:br>
              <a:rPr lang="ru-RU" sz="3200" dirty="0">
                <a:solidFill>
                  <a:prstClr val="black"/>
                </a:solidFill>
              </a:rPr>
            </a:br>
            <a:r>
              <a:rPr lang="ru-RU" sz="3200" dirty="0">
                <a:solidFill>
                  <a:prstClr val="black"/>
                </a:solidFill>
              </a:rPr>
              <a:t>организации сопровождения </a:t>
            </a:r>
            <a:br>
              <a:rPr lang="ru-RU" sz="3200" dirty="0">
                <a:solidFill>
                  <a:prstClr val="black"/>
                </a:solidFill>
              </a:rPr>
            </a:br>
            <a:r>
              <a:rPr lang="ru-RU" sz="3200" dirty="0">
                <a:solidFill>
                  <a:prstClr val="black"/>
                </a:solidFill>
              </a:rPr>
              <a:t>детей </a:t>
            </a:r>
            <a:br>
              <a:rPr lang="ru-RU" sz="3200" dirty="0">
                <a:solidFill>
                  <a:prstClr val="black"/>
                </a:solidFill>
              </a:rPr>
            </a:br>
            <a:r>
              <a:rPr lang="ru-RU" sz="3200" dirty="0">
                <a:solidFill>
                  <a:prstClr val="black"/>
                </a:solidFill>
              </a:rPr>
              <a:t>с ограниченными </a:t>
            </a:r>
            <a:br>
              <a:rPr lang="ru-RU" sz="3200" dirty="0">
                <a:solidFill>
                  <a:prstClr val="black"/>
                </a:solidFill>
              </a:rPr>
            </a:br>
            <a:r>
              <a:rPr lang="ru-RU" sz="3200" dirty="0">
                <a:solidFill>
                  <a:prstClr val="black"/>
                </a:solidFill>
              </a:rPr>
              <a:t>возможностями здоровья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A8ECC17-4660-124A-8996-54F15FD169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177542" y="4809051"/>
            <a:ext cx="7851902" cy="620704"/>
          </a:xfrm>
        </p:spPr>
        <p:txBody>
          <a:bodyPr rtlCol="0"/>
          <a:lstStyle/>
          <a:p>
            <a:pPr lvl="0" algn="r">
              <a:lnSpc>
                <a:spcPct val="100000"/>
              </a:lnSpc>
            </a:pPr>
            <a:r>
              <a:rPr lang="ru-RU" b="1" dirty="0">
                <a:solidFill>
                  <a:prstClr val="black"/>
                </a:solidFill>
              </a:rPr>
              <a:t>Учитель-логопед</a:t>
            </a:r>
            <a:r>
              <a:rPr lang="ru-RU" dirty="0">
                <a:solidFill>
                  <a:prstClr val="black"/>
                </a:solidFill>
              </a:rPr>
              <a:t>      </a:t>
            </a:r>
          </a:p>
          <a:p>
            <a:pPr lvl="0" algn="r">
              <a:lnSpc>
                <a:spcPct val="100000"/>
              </a:lnSpc>
            </a:pPr>
            <a:r>
              <a:rPr lang="ru-RU" dirty="0">
                <a:solidFill>
                  <a:prstClr val="black"/>
                </a:solidFill>
              </a:rPr>
              <a:t>Пугачева Мария Викторовна    </a:t>
            </a:r>
          </a:p>
          <a:p>
            <a:pPr rtl="0"/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0376" y="207032"/>
            <a:ext cx="6357444" cy="873029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0461" y="5842338"/>
            <a:ext cx="881528" cy="88152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72739" y="5955737"/>
            <a:ext cx="254848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solidFill>
                  <a:schemeClr val="bg1"/>
                </a:solidFill>
              </a:rPr>
              <a:t>ЛНР, г. Луганск, кв. Алексеева, 14</a:t>
            </a:r>
          </a:p>
          <a:p>
            <a:r>
              <a:rPr lang="en-US" sz="1400" dirty="0">
                <a:solidFill>
                  <a:schemeClr val="bg1"/>
                </a:solidFill>
              </a:rPr>
              <a:t>lug2023pmpk@mail.ru</a:t>
            </a:r>
            <a:endParaRPr lang="ru-RU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54737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2071559" y="0"/>
            <a:ext cx="7810500" cy="1707419"/>
          </a:xfrm>
        </p:spPr>
        <p:txBody>
          <a:bodyPr/>
          <a:lstStyle/>
          <a:p>
            <a:pPr algn="ctr"/>
            <a:br>
              <a:rPr lang="ru-RU" sz="2800" u="sng" dirty="0">
                <a:solidFill>
                  <a:srgbClr val="000000"/>
                </a:solidFill>
                <a:latin typeface="Times New Roman CYR"/>
                <a:ea typeface="Calibri"/>
              </a:rPr>
            </a:br>
            <a:r>
              <a:rPr lang="ru-RU" sz="2800" u="sng" dirty="0">
                <a:solidFill>
                  <a:srgbClr val="000000"/>
                </a:solidFill>
                <a:latin typeface="Times New Roman CYR"/>
                <a:ea typeface="Calibri"/>
              </a:rPr>
              <a:t>Статья 42 </a:t>
            </a:r>
            <a:br>
              <a:rPr lang="ru-RU" sz="2800" u="sng" dirty="0">
                <a:solidFill>
                  <a:srgbClr val="000000"/>
                </a:solidFill>
                <a:latin typeface="Times New Roman CYR"/>
                <a:ea typeface="Calibri"/>
              </a:rPr>
            </a:br>
            <a:r>
              <a:rPr lang="ru-RU" sz="2400" dirty="0">
                <a:solidFill>
                  <a:srgbClr val="000000"/>
                </a:solidFill>
                <a:latin typeface="Times New Roman CYR"/>
                <a:ea typeface="Calibri"/>
              </a:rPr>
              <a:t>Федерального закона</a:t>
            </a:r>
            <a:br>
              <a:rPr lang="ru-RU" sz="2400" dirty="0">
                <a:solidFill>
                  <a:srgbClr val="000000"/>
                </a:solidFill>
                <a:latin typeface="Times New Roman CYR"/>
                <a:ea typeface="Calibri"/>
              </a:rPr>
            </a:br>
            <a:r>
              <a:rPr lang="ru-RU" sz="2400" dirty="0">
                <a:solidFill>
                  <a:srgbClr val="000000"/>
                </a:solidFill>
                <a:latin typeface="Times New Roman CYR"/>
                <a:ea typeface="Calibri"/>
              </a:rPr>
              <a:t>№ 273-ФЗ </a:t>
            </a:r>
            <a:br>
              <a:rPr lang="ru-RU" sz="2400" dirty="0">
                <a:solidFill>
                  <a:srgbClr val="000000"/>
                </a:solidFill>
                <a:latin typeface="Times New Roman CYR"/>
                <a:ea typeface="Calibri"/>
              </a:rPr>
            </a:br>
            <a:r>
              <a:rPr lang="ru-RU" sz="2400" dirty="0">
                <a:solidFill>
                  <a:srgbClr val="000000"/>
                </a:solidFill>
                <a:latin typeface="Times New Roman CYR"/>
                <a:ea typeface="Calibri"/>
              </a:rPr>
              <a:t>«Об образовании в Российской Федерации»</a:t>
            </a:r>
            <a:endParaRPr lang="ru-RU" sz="240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294967295"/>
          </p:nvPr>
        </p:nvSpPr>
        <p:spPr>
          <a:xfrm>
            <a:off x="11779250" y="6292850"/>
            <a:ext cx="412750" cy="182563"/>
          </a:xfrm>
        </p:spPr>
        <p:txBody>
          <a:bodyPr/>
          <a:lstStyle/>
          <a:p>
            <a:pPr rtl="0"/>
            <a:fld id="{7782931A-7D25-4B4B-9464-57AE418934A3}" type="slidenum">
              <a:rPr lang="ru-RU" noProof="0" smtClean="0"/>
              <a:pPr rtl="0"/>
              <a:t>10</a:t>
            </a:fld>
            <a:endParaRPr lang="ru-RU" noProof="0"/>
          </a:p>
        </p:txBody>
      </p:sp>
      <p:sp>
        <p:nvSpPr>
          <p:cNvPr id="2" name="TextBox 1"/>
          <p:cNvSpPr txBox="1"/>
          <p:nvPr/>
        </p:nvSpPr>
        <p:spPr>
          <a:xfrm>
            <a:off x="1173345" y="2071561"/>
            <a:ext cx="9985572" cy="45781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«Психолого-педагогическая, медицинская и социальная помощь обучающимся, испытывающим трудности в освоении основных общеобразовательных программ, развитии и социальной адаптации»</a:t>
            </a:r>
          </a:p>
          <a:p>
            <a:pPr marL="342900" lvl="0" indent="-342900">
              <a:lnSpc>
                <a:spcPts val="1650"/>
              </a:lnSpc>
              <a:spcBef>
                <a:spcPts val="600"/>
              </a:spcBef>
              <a:spcAft>
                <a:spcPts val="6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dirty="0">
                <a:solidFill>
                  <a:srgbClr val="333333"/>
                </a:solidFill>
                <a:latin typeface="Times New Roman"/>
                <a:ea typeface="Times New Roman"/>
                <a:cs typeface="Times New Roman"/>
              </a:rPr>
              <a:t>Помощь оказывают детям, которые испытывают трудности в освоении программ, развитии и социальной адаптации, в том числе несовершеннолетним, признанным подозреваемыми, обвиняемыми или подсудимыми по уголовному делу либо являющимся потерпевшими или свидетелями преступления.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ts val="1650"/>
              </a:lnSpc>
              <a:spcAft>
                <a:spcPts val="6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dirty="0">
                <a:solidFill>
                  <a:srgbClr val="333333"/>
                </a:solidFill>
                <a:latin typeface="Times New Roman"/>
                <a:ea typeface="Times New Roman"/>
                <a:cs typeface="Times New Roman"/>
              </a:rPr>
              <a:t>Помощь оказывают в центрах психолого-педагогической, медицинской и социальной помощи, которые создают органы государственной власти субъектов РФ и органы местного самоуправления.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ts val="1650"/>
              </a:lnSpc>
              <a:spcAft>
                <a:spcPts val="6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dirty="0">
                <a:solidFill>
                  <a:srgbClr val="333333"/>
                </a:solidFill>
                <a:latin typeface="Times New Roman"/>
                <a:ea typeface="Times New Roman"/>
                <a:cs typeface="Times New Roman"/>
              </a:rPr>
              <a:t>Помощь включает психолого-педагогическое консультирование, коррекционно-развивающие и компенсирующие занятия, логопедическую помощь, комплекс реабилитационных и других медицинских мероприятий, помощь в профориентации, получении профессии и социальной адаптации.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ts val="1650"/>
              </a:lnSpc>
              <a:spcAft>
                <a:spcPts val="6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dirty="0">
                <a:solidFill>
                  <a:srgbClr val="333333"/>
                </a:solidFill>
                <a:latin typeface="Times New Roman"/>
                <a:ea typeface="Times New Roman"/>
                <a:cs typeface="Times New Roman"/>
              </a:rPr>
              <a:t>Помощь оказывают на основании заявления или согласия в письменной форме родителей (законных представителей).</a:t>
            </a:r>
            <a:endParaRPr lang="ru-RU" sz="1400" dirty="0">
              <a:latin typeface="Calibri"/>
              <a:ea typeface="Times New Roman"/>
              <a:cs typeface="Times New Roman"/>
            </a:endParaRPr>
          </a:p>
          <a:p>
            <a:pPr marL="342900" lvl="0" indent="-342900">
              <a:lnSpc>
                <a:spcPts val="1650"/>
              </a:lnSpc>
              <a:spcAft>
                <a:spcPts val="6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dirty="0">
                <a:solidFill>
                  <a:srgbClr val="333333"/>
                </a:solidFill>
                <a:latin typeface="Times New Roman"/>
                <a:ea typeface="Times New Roman"/>
              </a:rPr>
              <a:t>При центрах создают психолого-медико-педагогические комиссии для выявления детей с особенностями физического и (или) психического развития и (или) отклонениями в поведении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82415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2071559" y="0"/>
            <a:ext cx="7810500" cy="1707419"/>
          </a:xfrm>
        </p:spPr>
        <p:txBody>
          <a:bodyPr/>
          <a:lstStyle/>
          <a:p>
            <a:pPr algn="ctr"/>
            <a:br>
              <a:rPr lang="ru-RU" sz="2800" u="sng" dirty="0">
                <a:solidFill>
                  <a:srgbClr val="000000"/>
                </a:solidFill>
                <a:latin typeface="Times New Roman CYR"/>
                <a:ea typeface="Calibri"/>
              </a:rPr>
            </a:br>
            <a:r>
              <a:rPr lang="ru-RU" sz="2800" u="sng" dirty="0">
                <a:solidFill>
                  <a:srgbClr val="000000"/>
                </a:solidFill>
                <a:latin typeface="Times New Roman CYR"/>
                <a:ea typeface="Calibri"/>
              </a:rPr>
              <a:t>Статья 79 </a:t>
            </a:r>
            <a:br>
              <a:rPr lang="ru-RU" sz="2800" u="sng" dirty="0">
                <a:solidFill>
                  <a:srgbClr val="000000"/>
                </a:solidFill>
                <a:latin typeface="Times New Roman CYR"/>
                <a:ea typeface="Calibri"/>
              </a:rPr>
            </a:br>
            <a:r>
              <a:rPr lang="ru-RU" sz="2400" dirty="0">
                <a:solidFill>
                  <a:srgbClr val="000000"/>
                </a:solidFill>
                <a:latin typeface="Times New Roman CYR"/>
                <a:ea typeface="Calibri"/>
              </a:rPr>
              <a:t>Федерального закона</a:t>
            </a:r>
            <a:br>
              <a:rPr lang="ru-RU" sz="2400" dirty="0">
                <a:solidFill>
                  <a:srgbClr val="000000"/>
                </a:solidFill>
                <a:latin typeface="Times New Roman CYR"/>
                <a:ea typeface="Calibri"/>
              </a:rPr>
            </a:br>
            <a:r>
              <a:rPr lang="ru-RU" sz="2400" dirty="0">
                <a:solidFill>
                  <a:srgbClr val="000000"/>
                </a:solidFill>
                <a:latin typeface="Times New Roman CYR"/>
                <a:ea typeface="Calibri"/>
              </a:rPr>
              <a:t>№ 273-ФЗ </a:t>
            </a:r>
            <a:br>
              <a:rPr lang="ru-RU" sz="2400" dirty="0">
                <a:solidFill>
                  <a:srgbClr val="000000"/>
                </a:solidFill>
                <a:latin typeface="Times New Roman CYR"/>
                <a:ea typeface="Calibri"/>
              </a:rPr>
            </a:br>
            <a:r>
              <a:rPr lang="ru-RU" sz="2400" dirty="0">
                <a:solidFill>
                  <a:srgbClr val="000000"/>
                </a:solidFill>
                <a:latin typeface="Times New Roman CYR"/>
                <a:ea typeface="Calibri"/>
              </a:rPr>
              <a:t>«Об образовании в Российской Федерации»</a:t>
            </a:r>
            <a:endParaRPr lang="ru-RU" sz="240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294967295"/>
          </p:nvPr>
        </p:nvSpPr>
        <p:spPr>
          <a:xfrm>
            <a:off x="11779250" y="6292850"/>
            <a:ext cx="412750" cy="182563"/>
          </a:xfrm>
        </p:spPr>
        <p:txBody>
          <a:bodyPr/>
          <a:lstStyle/>
          <a:p>
            <a:pPr rtl="0"/>
            <a:fld id="{7782931A-7D25-4B4B-9464-57AE418934A3}" type="slidenum">
              <a:rPr lang="ru-RU" noProof="0" smtClean="0"/>
              <a:pPr rtl="0"/>
              <a:t>11</a:t>
            </a:fld>
            <a:endParaRPr lang="ru-RU" noProof="0"/>
          </a:p>
        </p:txBody>
      </p:sp>
      <p:sp>
        <p:nvSpPr>
          <p:cNvPr id="2" name="TextBox 1"/>
          <p:cNvSpPr txBox="1"/>
          <p:nvPr/>
        </p:nvSpPr>
        <p:spPr>
          <a:xfrm>
            <a:off x="1173345" y="2071561"/>
            <a:ext cx="9985572" cy="4193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«Организация получения образования обучающимися с ограниченными возможностями здоровья, инвалидами (детьми-инвалидами)» </a:t>
            </a:r>
          </a:p>
          <a:p>
            <a:pPr algn="ctr"/>
            <a:endParaRPr lang="ru-RU" b="1" dirty="0">
              <a:solidFill>
                <a:schemeClr val="bg1"/>
              </a:solidFill>
            </a:endParaRPr>
          </a:p>
          <a:p>
            <a:pPr marL="342900" lvl="0" indent="-342900">
              <a:lnSpc>
                <a:spcPts val="1650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b="1" dirty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Условия обучения и воспитания</a:t>
            </a:r>
            <a:r>
              <a:rPr lang="ru-RU" dirty="0">
                <a:solidFill>
                  <a:srgbClr val="333333"/>
                </a:solidFill>
                <a:latin typeface="Times New Roman"/>
                <a:ea typeface="Times New Roman"/>
                <a:cs typeface="Times New Roman"/>
              </a:rPr>
              <a:t> обучающихся с ограниченными возможностями здоровья, инвалидов (детей-инвалидов) определяются в рекомендациях психолого-медико-педагогической комиссии, а для инвалидов (детей-инвалидов) также в соответствии с индивидуальной программой реабилитации и </a:t>
            </a:r>
            <a:r>
              <a:rPr lang="ru-RU" dirty="0" err="1">
                <a:solidFill>
                  <a:srgbClr val="333333"/>
                </a:solidFill>
                <a:latin typeface="Times New Roman"/>
                <a:ea typeface="Times New Roman"/>
                <a:cs typeface="Times New Roman"/>
              </a:rPr>
              <a:t>абилитации</a:t>
            </a:r>
            <a:r>
              <a:rPr lang="ru-RU" dirty="0">
                <a:solidFill>
                  <a:srgbClr val="333333"/>
                </a:solidFill>
                <a:latin typeface="Times New Roman"/>
                <a:ea typeface="Times New Roman"/>
                <a:cs typeface="Times New Roman"/>
              </a:rPr>
              <a:t> инвалида (ребёнка-инвалида).  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ts val="1650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b="1" dirty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Общее образование</a:t>
            </a:r>
            <a:r>
              <a:rPr lang="ru-RU" dirty="0">
                <a:solidFill>
                  <a:srgbClr val="333333"/>
                </a:solidFill>
                <a:latin typeface="Times New Roman"/>
                <a:ea typeface="Times New Roman"/>
                <a:cs typeface="Times New Roman"/>
              </a:rPr>
              <a:t> обучающихся с ограниченными возможностями здоровья, инвалидов (детей-инвалидов) осуществляется в организациях, осуществляющих образовательную деятельность по адаптированным основным общеобразовательным программам, в соответствии с рекомендациями психолого-медико-педагогической комиссии.  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ts val="1650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b="1" dirty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Специальные условия</a:t>
            </a:r>
            <a:r>
              <a:rPr lang="ru-RU" dirty="0">
                <a:solidFill>
                  <a:srgbClr val="333333"/>
                </a:solidFill>
                <a:latin typeface="Times New Roman"/>
                <a:ea typeface="Times New Roman"/>
                <a:cs typeface="Times New Roman"/>
              </a:rPr>
              <a:t> для получения образования обучающимися с ограниченными возможностями здоровья, инвалидами (детьми-инвалидами) включают использование адаптированных образовательных программ, методов и средств обучения и воспитания, проведение групповых и индивидуальных коррекционных занятий, обеспечение специальными учебниками, учебными пособиями и дидактическими материалами, специальными техническими средствами обучения коллективного и индивидуального пользования и другие условия.  </a:t>
            </a:r>
            <a:endParaRPr lang="ru-RU" sz="1400" dirty="0"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0718032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2071559" y="0"/>
            <a:ext cx="7810500" cy="1707419"/>
          </a:xfrm>
        </p:spPr>
        <p:txBody>
          <a:bodyPr/>
          <a:lstStyle/>
          <a:p>
            <a:pPr algn="ctr"/>
            <a:br>
              <a:rPr lang="ru-RU" sz="2800" u="sng" dirty="0">
                <a:solidFill>
                  <a:srgbClr val="000000"/>
                </a:solidFill>
                <a:latin typeface="Times New Roman CYR"/>
                <a:ea typeface="Calibri"/>
              </a:rPr>
            </a:br>
            <a:r>
              <a:rPr lang="ru-RU" sz="2800" u="sng" dirty="0">
                <a:solidFill>
                  <a:srgbClr val="000000"/>
                </a:solidFill>
                <a:latin typeface="Times New Roman CYR"/>
                <a:ea typeface="Calibri"/>
              </a:rPr>
              <a:t>Статья 79 </a:t>
            </a:r>
            <a:br>
              <a:rPr lang="ru-RU" sz="2800" u="sng" dirty="0">
                <a:solidFill>
                  <a:srgbClr val="000000"/>
                </a:solidFill>
                <a:latin typeface="Times New Roman CYR"/>
                <a:ea typeface="Calibri"/>
              </a:rPr>
            </a:br>
            <a:r>
              <a:rPr lang="ru-RU" sz="2400" dirty="0">
                <a:solidFill>
                  <a:srgbClr val="000000"/>
                </a:solidFill>
                <a:latin typeface="Times New Roman CYR"/>
                <a:ea typeface="Calibri"/>
              </a:rPr>
              <a:t>Федерального закона</a:t>
            </a:r>
            <a:br>
              <a:rPr lang="ru-RU" sz="2400" dirty="0">
                <a:solidFill>
                  <a:srgbClr val="000000"/>
                </a:solidFill>
                <a:latin typeface="Times New Roman CYR"/>
                <a:ea typeface="Calibri"/>
              </a:rPr>
            </a:br>
            <a:r>
              <a:rPr lang="ru-RU" sz="2400" dirty="0">
                <a:solidFill>
                  <a:srgbClr val="000000"/>
                </a:solidFill>
                <a:latin typeface="Times New Roman CYR"/>
                <a:ea typeface="Calibri"/>
              </a:rPr>
              <a:t>№ 273-ФЗ </a:t>
            </a:r>
            <a:br>
              <a:rPr lang="ru-RU" sz="2400" dirty="0">
                <a:solidFill>
                  <a:srgbClr val="000000"/>
                </a:solidFill>
                <a:latin typeface="Times New Roman CYR"/>
                <a:ea typeface="Calibri"/>
              </a:rPr>
            </a:br>
            <a:r>
              <a:rPr lang="ru-RU" sz="2400" dirty="0">
                <a:solidFill>
                  <a:srgbClr val="000000"/>
                </a:solidFill>
                <a:latin typeface="Times New Roman CYR"/>
                <a:ea typeface="Calibri"/>
              </a:rPr>
              <a:t>«Об образовании в Российской Федерации»</a:t>
            </a:r>
            <a:endParaRPr lang="ru-RU" sz="240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294967295"/>
          </p:nvPr>
        </p:nvSpPr>
        <p:spPr>
          <a:xfrm>
            <a:off x="11779250" y="6292850"/>
            <a:ext cx="412750" cy="182563"/>
          </a:xfrm>
        </p:spPr>
        <p:txBody>
          <a:bodyPr/>
          <a:lstStyle/>
          <a:p>
            <a:pPr rtl="0"/>
            <a:fld id="{7782931A-7D25-4B4B-9464-57AE418934A3}" type="slidenum">
              <a:rPr lang="ru-RU" noProof="0" smtClean="0"/>
              <a:pPr rtl="0"/>
              <a:t>12</a:t>
            </a:fld>
            <a:endParaRPr lang="ru-RU" noProof="0"/>
          </a:p>
        </p:txBody>
      </p:sp>
      <p:sp>
        <p:nvSpPr>
          <p:cNvPr id="2" name="TextBox 1"/>
          <p:cNvSpPr txBox="1"/>
          <p:nvPr/>
        </p:nvSpPr>
        <p:spPr>
          <a:xfrm>
            <a:off x="1173345" y="2071561"/>
            <a:ext cx="9985572" cy="4034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«Организация получения образования обучающимися с ограниченными возможностями здоровья, инвалидами (детьми-инвалидами)» </a:t>
            </a:r>
          </a:p>
          <a:p>
            <a:pPr algn="ctr"/>
            <a:endParaRPr lang="ru-RU" b="1" dirty="0">
              <a:solidFill>
                <a:schemeClr val="bg1"/>
              </a:solidFill>
            </a:endParaRPr>
          </a:p>
          <a:p>
            <a:pPr marL="342900" lvl="0" indent="-342900">
              <a:lnSpc>
                <a:spcPts val="1650"/>
              </a:lnSpc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b="1" dirty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Образование</a:t>
            </a:r>
            <a:r>
              <a:rPr lang="ru-RU" dirty="0">
                <a:solidFill>
                  <a:srgbClr val="333333"/>
                </a:solidFill>
                <a:latin typeface="Times New Roman"/>
                <a:ea typeface="Times New Roman"/>
                <a:cs typeface="Times New Roman"/>
              </a:rPr>
              <a:t> обучающихся с ограниченными возможностями здоровья может быть организовано как совместно с другими обучающимися, так и в отдельных классах, группах или в отдельных организациях, осуществляющих образовательную деятельность. </a:t>
            </a:r>
            <a:r>
              <a:rPr lang="ru-RU" b="1" dirty="0">
                <a:solidFill>
                  <a:srgbClr val="333333"/>
                </a:solidFill>
                <a:latin typeface="Times New Roman"/>
                <a:ea typeface="Times New Roman"/>
                <a:cs typeface="Times New Roman"/>
              </a:rPr>
              <a:t> Обучающиеся</a:t>
            </a:r>
            <a:r>
              <a:rPr lang="ru-RU" dirty="0">
                <a:solidFill>
                  <a:srgbClr val="333333"/>
                </a:solidFill>
                <a:latin typeface="Times New Roman"/>
                <a:ea typeface="Times New Roman"/>
                <a:cs typeface="Times New Roman"/>
              </a:rPr>
              <a:t> с ограниченными возможностями здоровья, проживающие в организации, осуществляющей образовательную деятельность, находятся на полном государственном обеспечении и обеспечиваются питанием, одеждой, обувью, мягким и жёстким инвентарём.  </a:t>
            </a:r>
            <a:endParaRPr lang="ru-RU" sz="1400" dirty="0">
              <a:solidFill>
                <a:prstClr val="white"/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ts val="1650"/>
              </a:lnSpc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b="1" dirty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Профессиональное обучение</a:t>
            </a:r>
            <a:r>
              <a:rPr lang="ru-RU" dirty="0">
                <a:solidFill>
                  <a:srgbClr val="333333"/>
                </a:solidFill>
                <a:latin typeface="Times New Roman"/>
                <a:ea typeface="Times New Roman"/>
                <a:cs typeface="Times New Roman"/>
              </a:rPr>
              <a:t> и профессиональное образование обучающихся с ограниченными возможностями здоровья осуществляются на основе образовательных программ, адаптированных при необходимости для обучения указанных обучающихся.  </a:t>
            </a:r>
            <a:endParaRPr lang="ru-RU" sz="1400" dirty="0">
              <a:solidFill>
                <a:prstClr val="white"/>
              </a:solidFill>
              <a:latin typeface="Calibri"/>
              <a:ea typeface="Times New Roman"/>
              <a:cs typeface="Times New Roman"/>
            </a:endParaRPr>
          </a:p>
          <a:p>
            <a:pPr marL="342900" lvl="0" indent="-342900">
              <a:lnSpc>
                <a:spcPts val="1650"/>
              </a:lnSpc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b="1" dirty="0">
                <a:solidFill>
                  <a:schemeClr val="bg1"/>
                </a:solidFill>
                <a:latin typeface="Times New Roman"/>
                <a:ea typeface="Times New Roman"/>
              </a:rPr>
              <a:t>Государство</a:t>
            </a:r>
            <a:r>
              <a:rPr lang="ru-RU" dirty="0">
                <a:solidFill>
                  <a:srgbClr val="333333"/>
                </a:solidFill>
                <a:latin typeface="Times New Roman"/>
                <a:ea typeface="Times New Roman"/>
              </a:rPr>
              <a:t> обеспечивает подготовку педагогических работников, владеющих специальными педагогическими подходами и методами обучения и воспитания обучающихся с ограниченными возможностями здоровья, и содействует привлечению таких работников в организации, осуществляющие образовательную деятельность. </a:t>
            </a:r>
            <a:endParaRPr lang="ru-RU" b="1" dirty="0">
              <a:solidFill>
                <a:prstClr val="black"/>
              </a:solidFill>
            </a:endParaRPr>
          </a:p>
          <a:p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06592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2071559" y="0"/>
            <a:ext cx="7810500" cy="1707419"/>
          </a:xfrm>
        </p:spPr>
        <p:txBody>
          <a:bodyPr/>
          <a:lstStyle/>
          <a:p>
            <a:pPr algn="ctr"/>
            <a:br>
              <a:rPr lang="ru-RU" sz="2800" u="sng" dirty="0">
                <a:solidFill>
                  <a:srgbClr val="000000"/>
                </a:solidFill>
                <a:latin typeface="Times New Roman CYR"/>
                <a:ea typeface="Calibri"/>
              </a:rPr>
            </a:br>
            <a:r>
              <a:rPr lang="ru-RU" sz="2800" dirty="0"/>
              <a:t>Федеральный закон от 8 августа 2024 года №315-ФЗ</a:t>
            </a:r>
            <a:br>
              <a:rPr lang="ru-RU" sz="2800" dirty="0"/>
            </a:br>
            <a:r>
              <a:rPr lang="ru-RU" sz="1400" dirty="0"/>
              <a:t>(вступил в силу с 1 марта 2025 года)</a:t>
            </a:r>
            <a:endParaRPr lang="ru-RU" sz="240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294967295"/>
          </p:nvPr>
        </p:nvSpPr>
        <p:spPr>
          <a:xfrm>
            <a:off x="11779250" y="6292850"/>
            <a:ext cx="412750" cy="182563"/>
          </a:xfrm>
        </p:spPr>
        <p:txBody>
          <a:bodyPr/>
          <a:lstStyle/>
          <a:p>
            <a:pPr rtl="0"/>
            <a:fld id="{7782931A-7D25-4B4B-9464-57AE418934A3}" type="slidenum">
              <a:rPr lang="ru-RU" noProof="0" smtClean="0"/>
              <a:pPr rtl="0"/>
              <a:t>13</a:t>
            </a:fld>
            <a:endParaRPr lang="ru-RU" noProof="0"/>
          </a:p>
        </p:txBody>
      </p:sp>
      <p:sp>
        <p:nvSpPr>
          <p:cNvPr id="2" name="TextBox 1"/>
          <p:cNvSpPr txBox="1"/>
          <p:nvPr/>
        </p:nvSpPr>
        <p:spPr>
          <a:xfrm>
            <a:off x="1173345" y="2071561"/>
            <a:ext cx="9985572" cy="41703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ts val="1650"/>
              </a:lnSpc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ru-RU" b="1" dirty="0">
                <a:solidFill>
                  <a:schemeClr val="bg1"/>
                </a:solidFill>
                <a:latin typeface="Arial"/>
                <a:ea typeface="Times New Roman"/>
                <a:cs typeface="Times New Roman"/>
              </a:rPr>
              <a:t>Закреплена обязанность образовательной организации</a:t>
            </a:r>
            <a:r>
              <a:rPr lang="ru-RU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 создавать специальные условия для получения образования обучающимися с ограниченными возможностями здоровья, инвалидами (детьми-инвалидами) в соответствии с рекомендациями психолого-медико-педагогической комиссии.  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lvl="0">
              <a:lnSpc>
                <a:spcPts val="1650"/>
              </a:lnSpc>
              <a:spcAft>
                <a:spcPts val="600"/>
              </a:spcAft>
              <a:buSzPts val="1000"/>
              <a:tabLst>
                <a:tab pos="457200" algn="l"/>
              </a:tabLst>
            </a:pPr>
            <a:endParaRPr lang="ru-RU" b="1" dirty="0">
              <a:solidFill>
                <a:schemeClr val="bg1"/>
              </a:solidFill>
              <a:latin typeface="Arial"/>
              <a:ea typeface="Times New Roman"/>
              <a:cs typeface="Times New Roman"/>
            </a:endParaRPr>
          </a:p>
          <a:p>
            <a:pPr lvl="0">
              <a:lnSpc>
                <a:spcPts val="1650"/>
              </a:lnSpc>
              <a:spcAft>
                <a:spcPts val="600"/>
              </a:spcAft>
              <a:buSzPts val="1000"/>
              <a:tabLst>
                <a:tab pos="457200" algn="l"/>
              </a:tabLst>
            </a:pPr>
            <a:r>
              <a:rPr lang="ru-RU" b="1" dirty="0">
                <a:solidFill>
                  <a:schemeClr val="bg1"/>
                </a:solidFill>
                <a:latin typeface="Arial"/>
                <a:ea typeface="Times New Roman"/>
                <a:cs typeface="Times New Roman"/>
              </a:rPr>
              <a:t>Условия организации обучения и воспитания</a:t>
            </a:r>
            <a:r>
              <a:rPr lang="ru-RU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 определяются: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L="742950" lvl="1" indent="-285750">
              <a:lnSpc>
                <a:spcPts val="1650"/>
              </a:lnSpc>
              <a:spcAft>
                <a:spcPts val="0"/>
              </a:spcAft>
              <a:buSzPts val="1000"/>
              <a:buFont typeface="Courier New"/>
              <a:buChar char="o"/>
              <a:tabLst>
                <a:tab pos="914400" algn="l"/>
              </a:tabLst>
            </a:pPr>
            <a:r>
              <a:rPr lang="ru-RU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для обучающихся с ограниченными возможностями здоровья — в рекомендациях психолого-медико-педагогической комиссии;  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L="742950" lvl="1" indent="-285750">
              <a:lnSpc>
                <a:spcPts val="1650"/>
              </a:lnSpc>
              <a:spcAft>
                <a:spcPts val="0"/>
              </a:spcAft>
              <a:buSzPts val="1000"/>
              <a:buFont typeface="Courier New"/>
              <a:buChar char="o"/>
              <a:tabLst>
                <a:tab pos="914400" algn="l"/>
              </a:tabLst>
            </a:pPr>
            <a:r>
              <a:rPr lang="ru-RU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для инвалидов (детей-инвалидов) — в рекомендациях психолого-медико-педагогической комиссии, а также в соответствии с индивидуальной программой реабилитации и </a:t>
            </a:r>
            <a:r>
              <a:rPr lang="ru-RU" dirty="0" err="1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абилитации</a:t>
            </a:r>
            <a:r>
              <a:rPr lang="ru-RU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.  </a:t>
            </a:r>
          </a:p>
          <a:p>
            <a:pPr lvl="1">
              <a:lnSpc>
                <a:spcPts val="1650"/>
              </a:lnSpc>
              <a:spcAft>
                <a:spcPts val="0"/>
              </a:spcAft>
              <a:buSzPts val="1000"/>
              <a:tabLst>
                <a:tab pos="914400" algn="l"/>
              </a:tabLst>
            </a:pPr>
            <a:endParaRPr lang="ru-RU" b="1" dirty="0">
              <a:solidFill>
                <a:schemeClr val="bg1"/>
              </a:solidFill>
              <a:latin typeface="Arial"/>
              <a:ea typeface="Times New Roman"/>
            </a:endParaRPr>
          </a:p>
          <a:p>
            <a:pPr lvl="1">
              <a:lnSpc>
                <a:spcPts val="1650"/>
              </a:lnSpc>
              <a:spcAft>
                <a:spcPts val="0"/>
              </a:spcAft>
              <a:buSzPts val="1000"/>
              <a:tabLst>
                <a:tab pos="914400" algn="l"/>
              </a:tabLst>
            </a:pPr>
            <a:r>
              <a:rPr lang="ru-RU" b="1" dirty="0">
                <a:solidFill>
                  <a:schemeClr val="bg1"/>
                </a:solidFill>
                <a:latin typeface="Arial"/>
                <a:ea typeface="Times New Roman"/>
              </a:rPr>
              <a:t>Педагогические работники</a:t>
            </a:r>
            <a:r>
              <a:rPr lang="ru-RU" dirty="0">
                <a:solidFill>
                  <a:srgbClr val="333333"/>
                </a:solidFill>
                <a:latin typeface="Arial"/>
                <a:ea typeface="Times New Roman"/>
              </a:rPr>
              <a:t> обязаны соблюдать специальные условия, необходимые для получения образования лицами с ОВЗ, инвалидами (детьми-инвалидами) в части реализации адаптированных образовательных программ, использования форм, методов и средств обучения и воспитания, а также при необходимости взаимодействовать с центрами психолого-педагогической, медицинской и социальной помощи.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81440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2071559" y="0"/>
            <a:ext cx="7810500" cy="1707419"/>
          </a:xfrm>
        </p:spPr>
        <p:txBody>
          <a:bodyPr/>
          <a:lstStyle/>
          <a:p>
            <a:pPr algn="ctr"/>
            <a:br>
              <a:rPr lang="ru-RU" sz="2800" u="sng" dirty="0">
                <a:solidFill>
                  <a:srgbClr val="000000"/>
                </a:solidFill>
                <a:latin typeface="Times New Roman CYR"/>
                <a:ea typeface="Calibri"/>
              </a:rPr>
            </a:br>
            <a:r>
              <a:rPr lang="ru-RU" sz="2800" dirty="0"/>
              <a:t>Федеральный закон от 8 августа 2024 года №315-ФЗ</a:t>
            </a:r>
            <a:br>
              <a:rPr lang="ru-RU" sz="2800" dirty="0"/>
            </a:br>
            <a:r>
              <a:rPr lang="ru-RU" sz="1400" dirty="0"/>
              <a:t>(вступил в силу с 1 марта 2025 года)</a:t>
            </a:r>
            <a:endParaRPr lang="ru-RU" sz="240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294967295"/>
          </p:nvPr>
        </p:nvSpPr>
        <p:spPr>
          <a:xfrm>
            <a:off x="11779250" y="6292850"/>
            <a:ext cx="412750" cy="182563"/>
          </a:xfrm>
        </p:spPr>
        <p:txBody>
          <a:bodyPr/>
          <a:lstStyle/>
          <a:p>
            <a:pPr rtl="0"/>
            <a:fld id="{7782931A-7D25-4B4B-9464-57AE418934A3}" type="slidenum">
              <a:rPr lang="ru-RU" noProof="0" smtClean="0"/>
              <a:pPr rtl="0"/>
              <a:t>14</a:t>
            </a:fld>
            <a:endParaRPr lang="ru-RU" noProof="0"/>
          </a:p>
        </p:txBody>
      </p:sp>
      <p:sp>
        <p:nvSpPr>
          <p:cNvPr id="2" name="TextBox 1"/>
          <p:cNvSpPr txBox="1"/>
          <p:nvPr/>
        </p:nvSpPr>
        <p:spPr>
          <a:xfrm>
            <a:off x="1173345" y="2071561"/>
            <a:ext cx="9831823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ts val="1650"/>
              </a:lnSpc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ru-RU" b="1" dirty="0">
                <a:solidFill>
                  <a:schemeClr val="bg1"/>
                </a:solidFill>
                <a:latin typeface="Arial"/>
                <a:ea typeface="Times New Roman"/>
                <a:cs typeface="Times New Roman"/>
              </a:rPr>
              <a:t>Уточнено, что понимается под специальными условиями</a:t>
            </a:r>
            <a:r>
              <a:rPr lang="ru-RU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 для получения образования. К таким условиям отнесено, в том числе обеспечение предоставления услуг переводчика русского жестового языка (</a:t>
            </a:r>
            <a:r>
              <a:rPr lang="ru-RU" dirty="0" err="1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сурдопереводчика</a:t>
            </a:r>
            <a:r>
              <a:rPr lang="ru-RU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, </a:t>
            </a:r>
            <a:r>
              <a:rPr lang="ru-RU" dirty="0" err="1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тифлосурдопереводчика</a:t>
            </a:r>
            <a:r>
              <a:rPr lang="ru-RU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).  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lvl="0">
              <a:lnSpc>
                <a:spcPts val="1650"/>
              </a:lnSpc>
              <a:spcAft>
                <a:spcPts val="0"/>
              </a:spcAft>
              <a:buSzPts val="1000"/>
              <a:tabLst>
                <a:tab pos="457200" algn="l"/>
              </a:tabLst>
            </a:pPr>
            <a:endParaRPr lang="ru-RU" b="1" dirty="0">
              <a:solidFill>
                <a:srgbClr val="333333"/>
              </a:solidFill>
              <a:latin typeface="Arial"/>
              <a:ea typeface="Times New Roman"/>
              <a:cs typeface="Times New Roman"/>
            </a:endParaRPr>
          </a:p>
          <a:p>
            <a:pPr lvl="0">
              <a:lnSpc>
                <a:spcPts val="1650"/>
              </a:lnSpc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ru-RU" b="1" dirty="0">
                <a:solidFill>
                  <a:schemeClr val="bg1"/>
                </a:solidFill>
                <a:latin typeface="Arial"/>
                <a:ea typeface="Times New Roman"/>
                <a:cs typeface="Times New Roman"/>
              </a:rPr>
              <a:t>Из текста Федерального закона</a:t>
            </a:r>
            <a:r>
              <a:rPr lang="ru-RU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 исключён термин «умственная отсталость» — он заменён на термин «нарушение интеллекта».  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lvl="0">
              <a:lnSpc>
                <a:spcPts val="1650"/>
              </a:lnSpc>
              <a:spcAft>
                <a:spcPts val="0"/>
              </a:spcAft>
              <a:buSzPts val="1000"/>
              <a:tabLst>
                <a:tab pos="457200" algn="l"/>
              </a:tabLst>
            </a:pPr>
            <a:endParaRPr lang="ru-RU" b="1" dirty="0">
              <a:solidFill>
                <a:srgbClr val="333333"/>
              </a:solidFill>
              <a:latin typeface="Arial"/>
              <a:ea typeface="Times New Roman"/>
              <a:cs typeface="Times New Roman"/>
            </a:endParaRPr>
          </a:p>
          <a:p>
            <a:pPr lvl="0">
              <a:lnSpc>
                <a:spcPts val="1650"/>
              </a:lnSpc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ru-RU" b="1" dirty="0">
                <a:solidFill>
                  <a:schemeClr val="bg1"/>
                </a:solidFill>
                <a:latin typeface="Arial"/>
                <a:ea typeface="Times New Roman"/>
                <a:cs typeface="Times New Roman"/>
              </a:rPr>
              <a:t>Для обучающихся</a:t>
            </a:r>
            <a:r>
              <a:rPr lang="ru-RU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, осваивающих основные общеобразовательные программы и нуждающихся в длительном лечении, предусмотрено создание образовательных организаций, в том числе санаторных, в которых проводятся необходимые лечебные, реабилитационные и оздоровительные мероприятия.  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endParaRPr lang="ru-RU" b="1" dirty="0">
              <a:solidFill>
                <a:srgbClr val="333333"/>
              </a:solidFill>
              <a:latin typeface="Arial"/>
              <a:ea typeface="Times New Roman"/>
            </a:endParaRPr>
          </a:p>
          <a:p>
            <a:r>
              <a:rPr lang="ru-RU" b="1" dirty="0">
                <a:solidFill>
                  <a:schemeClr val="bg1"/>
                </a:solidFill>
                <a:latin typeface="Arial"/>
                <a:ea typeface="Times New Roman"/>
              </a:rPr>
              <a:t>Обучение</a:t>
            </a:r>
            <a:r>
              <a:rPr lang="ru-RU" dirty="0">
                <a:solidFill>
                  <a:srgbClr val="333333"/>
                </a:solidFill>
                <a:latin typeface="Arial"/>
                <a:ea typeface="Times New Roman"/>
              </a:rPr>
              <a:t> таких детей, а также детей-инвалидов, которые по состоянию здоровья не могут посещать образовательные организации, может быть также организовано на дому или в медицинских организациях.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75888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2071559" y="0"/>
            <a:ext cx="7810500" cy="1707419"/>
          </a:xfrm>
        </p:spPr>
        <p:txBody>
          <a:bodyPr/>
          <a:lstStyle/>
          <a:p>
            <a:pPr algn="ctr"/>
            <a:br>
              <a:rPr lang="ru-RU" sz="2800" u="sng" dirty="0">
                <a:solidFill>
                  <a:srgbClr val="000000"/>
                </a:solidFill>
                <a:latin typeface="Times New Roman CYR"/>
                <a:ea typeface="Calibri"/>
              </a:rPr>
            </a:br>
            <a:r>
              <a:rPr lang="ru-RU" sz="2800" dirty="0">
                <a:solidFill>
                  <a:srgbClr val="000000"/>
                </a:solidFill>
                <a:latin typeface="Times New Roman CYR"/>
                <a:ea typeface="Calibri"/>
              </a:rPr>
              <a:t>Федеральный закон № 181-ФЗ </a:t>
            </a:r>
            <a:br>
              <a:rPr lang="ru-RU" sz="2800" dirty="0">
                <a:solidFill>
                  <a:srgbClr val="000000"/>
                </a:solidFill>
                <a:latin typeface="Times New Roman CYR"/>
                <a:ea typeface="Calibri"/>
              </a:rPr>
            </a:br>
            <a:r>
              <a:rPr lang="ru-RU" sz="2800" dirty="0">
                <a:solidFill>
                  <a:srgbClr val="000000"/>
                </a:solidFill>
                <a:latin typeface="Times New Roman CYR"/>
                <a:ea typeface="Calibri"/>
              </a:rPr>
              <a:t>«О социальной защите инвалидов </a:t>
            </a:r>
            <a:br>
              <a:rPr lang="ru-RU" sz="2800" dirty="0">
                <a:solidFill>
                  <a:srgbClr val="000000"/>
                </a:solidFill>
                <a:latin typeface="Times New Roman CYR"/>
                <a:ea typeface="Calibri"/>
              </a:rPr>
            </a:br>
            <a:r>
              <a:rPr lang="ru-RU" sz="2800" dirty="0">
                <a:solidFill>
                  <a:srgbClr val="000000"/>
                </a:solidFill>
                <a:latin typeface="Times New Roman CYR"/>
                <a:ea typeface="Calibri"/>
              </a:rPr>
              <a:t>в Российской Федерации»</a:t>
            </a:r>
            <a:br>
              <a:rPr lang="ru-RU" sz="2800" dirty="0"/>
            </a:br>
            <a:r>
              <a:rPr lang="ru-RU" sz="1400" dirty="0"/>
              <a:t>(вступил в силу с 24 ноября 1995 года)</a:t>
            </a:r>
            <a:endParaRPr lang="ru-RU" sz="240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294967295"/>
          </p:nvPr>
        </p:nvSpPr>
        <p:spPr>
          <a:xfrm>
            <a:off x="11779250" y="6292850"/>
            <a:ext cx="412750" cy="182563"/>
          </a:xfrm>
        </p:spPr>
        <p:txBody>
          <a:bodyPr/>
          <a:lstStyle/>
          <a:p>
            <a:pPr rtl="0"/>
            <a:fld id="{7782931A-7D25-4B4B-9464-57AE418934A3}" type="slidenum">
              <a:rPr lang="ru-RU" noProof="0" smtClean="0"/>
              <a:pPr rtl="0"/>
              <a:t>15</a:t>
            </a:fld>
            <a:endParaRPr lang="ru-RU" noProof="0"/>
          </a:p>
        </p:txBody>
      </p:sp>
      <p:sp>
        <p:nvSpPr>
          <p:cNvPr id="2" name="TextBox 1"/>
          <p:cNvSpPr txBox="1"/>
          <p:nvPr/>
        </p:nvSpPr>
        <p:spPr>
          <a:xfrm>
            <a:off x="2638003" y="2961685"/>
            <a:ext cx="684586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ru-RU" sz="2400" b="1" dirty="0">
                <a:solidFill>
                  <a:schemeClr val="bg1"/>
                </a:solidFill>
              </a:rPr>
              <a:t>государственная политика </a:t>
            </a:r>
            <a:r>
              <a:rPr lang="ru-RU" sz="2400" dirty="0">
                <a:solidFill>
                  <a:schemeClr val="bg1"/>
                </a:solidFill>
              </a:rPr>
              <a:t>в области социальной защиты инвалидов в России, </a:t>
            </a:r>
            <a:r>
              <a:rPr lang="ru-RU" sz="2400" b="1" dirty="0">
                <a:solidFill>
                  <a:schemeClr val="bg1"/>
                </a:solidFill>
              </a:rPr>
              <a:t>целью которой </a:t>
            </a:r>
            <a:r>
              <a:rPr lang="ru-RU" sz="2400" dirty="0">
                <a:solidFill>
                  <a:schemeClr val="bg1"/>
                </a:solidFill>
              </a:rPr>
              <a:t>в том числе является </a:t>
            </a:r>
            <a:r>
              <a:rPr lang="ru-RU" sz="2400" b="1" dirty="0">
                <a:solidFill>
                  <a:schemeClr val="bg1"/>
                </a:solidFill>
              </a:rPr>
              <a:t>обеспечение</a:t>
            </a:r>
            <a:r>
              <a:rPr lang="ru-RU" sz="2400" dirty="0">
                <a:solidFill>
                  <a:schemeClr val="bg1"/>
                </a:solidFill>
              </a:rPr>
              <a:t> инвалидам равных с другими гражданами прав на получение образования и гарантия создания необходимых условий для его получения</a:t>
            </a:r>
            <a:endParaRPr lang="ru-RU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76531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2071559" y="0"/>
            <a:ext cx="7810500" cy="1707419"/>
          </a:xfrm>
        </p:spPr>
        <p:txBody>
          <a:bodyPr/>
          <a:lstStyle/>
          <a:p>
            <a:pPr algn="ctr"/>
            <a:br>
              <a:rPr lang="ru-RU" sz="2800" u="sng" dirty="0">
                <a:solidFill>
                  <a:srgbClr val="000000"/>
                </a:solidFill>
                <a:latin typeface="Times New Roman CYR"/>
                <a:ea typeface="Calibri"/>
              </a:rPr>
            </a:br>
            <a:r>
              <a:rPr lang="ru-RU" sz="2800" dirty="0">
                <a:solidFill>
                  <a:srgbClr val="000000"/>
                </a:solidFill>
                <a:latin typeface="Times New Roman CYR"/>
                <a:ea typeface="Calibri"/>
              </a:rPr>
              <a:t>Федеральный закон № 181-ФЗ </a:t>
            </a:r>
            <a:br>
              <a:rPr lang="ru-RU" sz="2800" dirty="0">
                <a:solidFill>
                  <a:srgbClr val="000000"/>
                </a:solidFill>
                <a:latin typeface="Times New Roman CYR"/>
                <a:ea typeface="Calibri"/>
              </a:rPr>
            </a:br>
            <a:r>
              <a:rPr lang="ru-RU" sz="2800" dirty="0">
                <a:solidFill>
                  <a:srgbClr val="000000"/>
                </a:solidFill>
                <a:latin typeface="Times New Roman CYR"/>
                <a:ea typeface="Calibri"/>
              </a:rPr>
              <a:t>«О социальной защите инвалидов </a:t>
            </a:r>
            <a:br>
              <a:rPr lang="ru-RU" sz="2800" dirty="0">
                <a:solidFill>
                  <a:srgbClr val="000000"/>
                </a:solidFill>
                <a:latin typeface="Times New Roman CYR"/>
                <a:ea typeface="Calibri"/>
              </a:rPr>
            </a:br>
            <a:r>
              <a:rPr lang="ru-RU" sz="2800" dirty="0">
                <a:solidFill>
                  <a:srgbClr val="000000"/>
                </a:solidFill>
                <a:latin typeface="Times New Roman CYR"/>
                <a:ea typeface="Calibri"/>
              </a:rPr>
              <a:t>в Российской Федерации»</a:t>
            </a:r>
            <a:br>
              <a:rPr lang="ru-RU" sz="2800" dirty="0"/>
            </a:br>
            <a:r>
              <a:rPr lang="ru-RU" sz="1400" dirty="0"/>
              <a:t>(вступил в силу с 24 ноября 1995 года)</a:t>
            </a:r>
            <a:endParaRPr lang="ru-RU" sz="240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294967295"/>
          </p:nvPr>
        </p:nvSpPr>
        <p:spPr>
          <a:xfrm>
            <a:off x="11779250" y="6292850"/>
            <a:ext cx="412750" cy="182563"/>
          </a:xfrm>
        </p:spPr>
        <p:txBody>
          <a:bodyPr/>
          <a:lstStyle/>
          <a:p>
            <a:pPr rtl="0"/>
            <a:fld id="{7782931A-7D25-4B4B-9464-57AE418934A3}" type="slidenum">
              <a:rPr lang="ru-RU" noProof="0" smtClean="0"/>
              <a:pPr rtl="0"/>
              <a:t>16</a:t>
            </a:fld>
            <a:endParaRPr lang="ru-RU" noProof="0"/>
          </a:p>
        </p:txBody>
      </p:sp>
      <p:sp>
        <p:nvSpPr>
          <p:cNvPr id="2" name="TextBox 1"/>
          <p:cNvSpPr txBox="1"/>
          <p:nvPr/>
        </p:nvSpPr>
        <p:spPr>
          <a:xfrm>
            <a:off x="2638003" y="2500020"/>
            <a:ext cx="684586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ru-RU" sz="2400" b="1" dirty="0">
                <a:solidFill>
                  <a:srgbClr val="000000"/>
                </a:solidFill>
                <a:latin typeface="Times New Roman"/>
                <a:ea typeface="Calibri"/>
              </a:rPr>
              <a:t>Инвалид – это физическое лицо, имеющее нарушение здоровья со стойким расстройством функций организма.</a:t>
            </a:r>
          </a:p>
          <a:p>
            <a:pPr lvl="0" algn="ctr">
              <a:spcAft>
                <a:spcPts val="0"/>
              </a:spcAft>
              <a:buSzPts val="1000"/>
              <a:tabLst>
                <a:tab pos="457200" algn="l"/>
              </a:tabLst>
            </a:pPr>
            <a:endParaRPr lang="ru-RU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43699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sz="quarter" idx="10"/>
          </p:nvPr>
        </p:nvSpPr>
        <p:spPr>
          <a:xfrm>
            <a:off x="1028699" y="2304344"/>
            <a:ext cx="8884043" cy="3206332"/>
          </a:xfrm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ru-RU" b="1" i="1" dirty="0">
                <a:solidFill>
                  <a:srgbClr val="333333"/>
                </a:solidFill>
                <a:latin typeface="YS Text"/>
              </a:rPr>
              <a:t>«Ребёнок-инвалид»</a:t>
            </a:r>
            <a:r>
              <a:rPr lang="ru-RU" i="1" dirty="0">
                <a:solidFill>
                  <a:srgbClr val="333333"/>
                </a:solidFill>
                <a:latin typeface="YS Text"/>
              </a:rPr>
              <a:t> — лицо в возрасте до 18 лет, которое имеет нарушение здоровья со стойким расстройством функций организма, обусловленное заболеваниями, последствиями травм или дефектами, приводящее к ограничению жизнедеятельности и вызывающее необходимость социальной защиты.</a:t>
            </a:r>
            <a:endParaRPr lang="ru-RU" i="1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673784" y="914400"/>
            <a:ext cx="6740666" cy="72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solidFill>
                  <a:schemeClr val="bg1"/>
                </a:solidFill>
                <a:latin typeface="Times New Roman"/>
                <a:ea typeface="Calibri"/>
                <a:cs typeface="Times New Roman"/>
              </a:rPr>
              <a:t>В Федеральном законе № 181-ФЗ дано определение понятия «ребенок-инвалид»</a:t>
            </a:r>
            <a:endParaRPr lang="ru-RU" sz="1400" b="1" dirty="0">
              <a:solidFill>
                <a:schemeClr val="bg1"/>
              </a:solidFill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5249677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0"/>
          </p:nvPr>
        </p:nvSpPr>
        <p:spPr>
          <a:xfrm>
            <a:off x="1044884" y="2132250"/>
            <a:ext cx="9410026" cy="3532174"/>
          </a:xfrm>
        </p:spPr>
        <p:txBody>
          <a:bodyPr/>
          <a:lstStyle/>
          <a:p>
            <a:pPr algn="ctr"/>
            <a:r>
              <a:rPr lang="ru-RU" b="1" dirty="0">
                <a:latin typeface="Times New Roman"/>
                <a:ea typeface="Times New Roman"/>
              </a:rPr>
              <a:t>Медико-социальная экспертиза</a:t>
            </a:r>
            <a:r>
              <a:rPr lang="ru-RU" dirty="0">
                <a:solidFill>
                  <a:srgbClr val="212529"/>
                </a:solidFill>
                <a:latin typeface="Times New Roman"/>
                <a:ea typeface="Times New Roman"/>
              </a:rPr>
              <a:t> – </a:t>
            </a:r>
          </a:p>
          <a:p>
            <a:pPr algn="ctr"/>
            <a:r>
              <a:rPr lang="ru-RU" dirty="0">
                <a:solidFill>
                  <a:srgbClr val="212529"/>
                </a:solidFill>
                <a:latin typeface="Times New Roman"/>
                <a:ea typeface="Times New Roman"/>
              </a:rPr>
              <a:t>освидетельствование, которое проводится в целях определения потребностей </a:t>
            </a:r>
            <a:r>
              <a:rPr lang="ru-RU" dirty="0" err="1">
                <a:solidFill>
                  <a:srgbClr val="212529"/>
                </a:solidFill>
                <a:latin typeface="Times New Roman"/>
                <a:ea typeface="Times New Roman"/>
              </a:rPr>
              <a:t>освидетельствуемого</a:t>
            </a:r>
            <a:r>
              <a:rPr lang="ru-RU" dirty="0">
                <a:solidFill>
                  <a:srgbClr val="212529"/>
                </a:solidFill>
                <a:latin typeface="Times New Roman"/>
                <a:ea typeface="Times New Roman"/>
              </a:rPr>
              <a:t> лица в мерах социальной защиты, включая реабилитацию, федеральными учреждениями медико-социальной экспертизы на основе оценки ограничений жизнедеятельности, вызванных стойким расстройством функций организма</a:t>
            </a:r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748891" y="1015252"/>
            <a:ext cx="7810500" cy="645284"/>
          </a:xfrm>
        </p:spPr>
        <p:txBody>
          <a:bodyPr/>
          <a:lstStyle/>
          <a:p>
            <a:pPr algn="ctr"/>
            <a:r>
              <a:rPr lang="ru-RU" dirty="0"/>
              <a:t>МСЭ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rtl="0"/>
            <a:fld id="{7782931A-7D25-4B4B-9464-57AE418934A3}" type="slidenum">
              <a:rPr lang="ru-RU" noProof="0" smtClean="0"/>
              <a:pPr rtl="0"/>
              <a:t>18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71785737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sz="quarter" idx="10"/>
          </p:nvPr>
        </p:nvSpPr>
        <p:spPr>
          <a:xfrm>
            <a:off x="1141988" y="2312436"/>
            <a:ext cx="8884043" cy="3206332"/>
          </a:xfrm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ru-RU" b="1" i="1" dirty="0">
                <a:latin typeface="YS Text"/>
              </a:rPr>
              <a:t>«Обучающийся с ограниченными возможностями здоровья» </a:t>
            </a:r>
            <a:r>
              <a:rPr lang="ru-RU" b="1" i="1" dirty="0">
                <a:solidFill>
                  <a:srgbClr val="333333"/>
                </a:solidFill>
                <a:latin typeface="YS Text"/>
              </a:rPr>
              <a:t>- </a:t>
            </a:r>
            <a:r>
              <a:rPr lang="ru-RU" dirty="0">
                <a:solidFill>
                  <a:srgbClr val="212529"/>
                </a:solidFill>
                <a:latin typeface="Times New Roman"/>
                <a:ea typeface="Times New Roman"/>
              </a:rPr>
              <a:t>физическое лицо, имеющее недостатки в физическом и (или) психологическом развитии, подтвержденные психолого-медико-педагогической комиссией (далее – ПМПК) и препятствующие получению образования без создания специальных условий</a:t>
            </a:r>
            <a:endParaRPr lang="ru-RU" i="1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673784" y="914400"/>
            <a:ext cx="6740666" cy="8374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u="sng" dirty="0">
                <a:solidFill>
                  <a:srgbClr val="212529"/>
                </a:solidFill>
                <a:latin typeface="Times New Roman"/>
                <a:ea typeface="Times New Roman"/>
              </a:rPr>
              <a:t>Частью 16 статьи 2 </a:t>
            </a:r>
            <a:r>
              <a:rPr lang="ru-RU" dirty="0">
                <a:solidFill>
                  <a:srgbClr val="212529"/>
                </a:solidFill>
                <a:latin typeface="Times New Roman"/>
                <a:ea typeface="Times New Roman"/>
              </a:rPr>
              <a:t>ФЗ № 273 закреплено понятие 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solidFill>
                  <a:srgbClr val="212529"/>
                </a:solidFill>
                <a:latin typeface="Times New Roman"/>
                <a:ea typeface="Times New Roman"/>
              </a:rPr>
              <a:t>«обучающийся с ограниченными возможностями здоровья»</a:t>
            </a:r>
            <a:endParaRPr lang="ru-RU" sz="1400" b="1" dirty="0">
              <a:solidFill>
                <a:schemeClr val="bg1"/>
              </a:solidFill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2320690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AB324FA0-0DB4-3942-B6B8-27D09C4FFA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dirty="0"/>
              <a:t>План работы</a:t>
            </a:r>
          </a:p>
        </p:txBody>
      </p:sp>
      <p:sp>
        <p:nvSpPr>
          <p:cNvPr id="2" name="Текст 1">
            <a:extLst>
              <a:ext uri="{FF2B5EF4-FFF2-40B4-BE49-F238E27FC236}">
                <a16:creationId xmlns:a16="http://schemas.microsoft.com/office/drawing/2014/main" id="{E209607A-1079-0440-B136-F827E83999C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028700" y="1913765"/>
            <a:ext cx="9563609" cy="3904408"/>
          </a:xfrm>
        </p:spPr>
        <p:txBody>
          <a:bodyPr rtlCol="0"/>
          <a:lstStyle/>
          <a:p>
            <a:pPr>
              <a:lnSpc>
                <a:spcPct val="110000"/>
              </a:lnSpc>
            </a:pPr>
            <a:r>
              <a:rPr lang="ru-RU" b="1" dirty="0">
                <a:cs typeface="Calibri"/>
              </a:rPr>
              <a:t>01. </a:t>
            </a:r>
            <a:r>
              <a:rPr lang="ru-RU" dirty="0">
                <a:cs typeface="Calibri"/>
              </a:rPr>
              <a:t>Основные международные документы</a:t>
            </a:r>
          </a:p>
          <a:p>
            <a:pPr rtl="0">
              <a:lnSpc>
                <a:spcPct val="110000"/>
              </a:lnSpc>
            </a:pPr>
            <a:r>
              <a:rPr lang="ru-RU" b="1" dirty="0">
                <a:cs typeface="Calibri"/>
              </a:rPr>
              <a:t>02. </a:t>
            </a:r>
            <a:r>
              <a:rPr lang="ru-RU" dirty="0">
                <a:cs typeface="Calibri"/>
              </a:rPr>
              <a:t>Основные документы Российской Федерации</a:t>
            </a:r>
          </a:p>
          <a:p>
            <a:pPr>
              <a:lnSpc>
                <a:spcPct val="110000"/>
              </a:lnSpc>
            </a:pPr>
            <a:r>
              <a:rPr lang="ru-RU" b="1" dirty="0">
                <a:cs typeface="Calibri"/>
              </a:rPr>
              <a:t>03. </a:t>
            </a:r>
            <a:r>
              <a:rPr lang="ru-RU" dirty="0"/>
              <a:t>Разведение понятий обучающийся с ОВЗ и «ребенок – инвалид»</a:t>
            </a:r>
            <a:endParaRPr lang="ru-RU" dirty="0">
              <a:cs typeface="Calibri"/>
            </a:endParaRPr>
          </a:p>
          <a:p>
            <a:pPr>
              <a:lnSpc>
                <a:spcPct val="110000"/>
              </a:lnSpc>
            </a:pPr>
            <a:r>
              <a:rPr lang="ru-RU" b="1" dirty="0">
                <a:cs typeface="Calibri"/>
              </a:rPr>
              <a:t>04. </a:t>
            </a:r>
            <a:r>
              <a:rPr lang="ru-RU" dirty="0"/>
              <a:t>Дошкольное образование детей с ОВЗ</a:t>
            </a:r>
            <a:endParaRPr lang="ru-RU" dirty="0">
              <a:cs typeface="Calibri"/>
            </a:endParaRPr>
          </a:p>
          <a:p>
            <a:pPr rtl="0">
              <a:lnSpc>
                <a:spcPct val="110000"/>
              </a:lnSpc>
            </a:pPr>
            <a:r>
              <a:rPr lang="ru-RU" b="1" dirty="0">
                <a:cs typeface="Calibri"/>
              </a:rPr>
              <a:t>05. </a:t>
            </a:r>
            <a:r>
              <a:rPr lang="ru-RU" dirty="0">
                <a:cs typeface="Calibri"/>
              </a:rPr>
              <a:t>Внедрение ФГОС ОВЗ</a:t>
            </a:r>
          </a:p>
          <a:p>
            <a:pPr rtl="0">
              <a:lnSpc>
                <a:spcPct val="110000"/>
              </a:lnSpc>
            </a:pPr>
            <a:r>
              <a:rPr lang="ru-RU" b="1" dirty="0"/>
              <a:t>06. </a:t>
            </a:r>
            <a:r>
              <a:rPr lang="ru-RU" dirty="0"/>
              <a:t>Заключение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3AB3FA8-4599-46DB-9C0B-749220AC2384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6942966" y="6192381"/>
            <a:ext cx="2734969" cy="565666"/>
          </a:xfrm>
        </p:spPr>
        <p:txBody>
          <a:bodyPr rtlCol="0"/>
          <a:lstStyle/>
          <a:p>
            <a:pPr rtl="0"/>
            <a:r>
              <a:rPr lang="ru-RU" dirty="0">
                <a:solidFill>
                  <a:schemeClr val="bg1"/>
                </a:solidFill>
              </a:rPr>
              <a:t>ГБОУ ДО ЛНР «ЦППМСП «Развитие»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841C65C-0714-4BCD-8550-1DD2C44FAD8F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1493500" y="6292334"/>
            <a:ext cx="412750" cy="182880"/>
          </a:xfrm>
        </p:spPr>
        <p:txBody>
          <a:bodyPr rtlCol="0"/>
          <a:lstStyle/>
          <a:p>
            <a:pPr rtl="0"/>
            <a:fld id="{7782931A-7D25-4B4B-9464-57AE418934A3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7" name="Дата 5">
            <a:extLst>
              <a:ext uri="{FF2B5EF4-FFF2-40B4-BE49-F238E27FC236}">
                <a16:creationId xmlns:a16="http://schemas.microsoft.com/office/drawing/2014/main" id="{029F79E9-2590-4290-8EFD-A6EB763F0867}"/>
              </a:ext>
            </a:extLst>
          </p:cNvPr>
          <p:cNvSpPr txBox="1">
            <a:spLocks/>
          </p:cNvSpPr>
          <p:nvPr/>
        </p:nvSpPr>
        <p:spPr>
          <a:xfrm>
            <a:off x="9830818" y="6292334"/>
            <a:ext cx="1522982" cy="182880"/>
          </a:xfrm>
          <a:prstGeom prst="rect">
            <a:avLst/>
          </a:prstGeom>
        </p:spPr>
        <p:txBody>
          <a:bodyPr lIns="0" tIns="0" rIns="0" bIns="0" rtlCol="0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0"/>
            <a:r>
              <a:rPr lang="ru-RU" sz="1200" dirty="0">
                <a:solidFill>
                  <a:schemeClr val="bg1"/>
                </a:solidFill>
              </a:rPr>
              <a:t>1 октября 2025 г. </a:t>
            </a:r>
          </a:p>
        </p:txBody>
      </p:sp>
    </p:spTree>
    <p:extLst>
      <p:ext uri="{BB962C8B-B14F-4D97-AF65-F5344CB8AC3E}">
        <p14:creationId xmlns:p14="http://schemas.microsoft.com/office/powerpoint/2010/main" val="73857751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бъект 7"/>
          <p:cNvSpPr>
            <a:spLocks noGrp="1"/>
          </p:cNvSpPr>
          <p:nvPr>
            <p:ph sz="half" idx="2"/>
          </p:nvPr>
        </p:nvSpPr>
        <p:spPr>
          <a:xfrm>
            <a:off x="1036641" y="4501157"/>
            <a:ext cx="4868860" cy="1942138"/>
          </a:xfrm>
        </p:spPr>
        <p:txBody>
          <a:bodyPr/>
          <a:lstStyle/>
          <a:p>
            <a:pPr marL="0" indent="0" algn="ctr">
              <a:buNone/>
            </a:pPr>
            <a:r>
              <a:rPr lang="ru-RU" sz="6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МСЭ</a:t>
            </a:r>
          </a:p>
        </p:txBody>
      </p:sp>
      <p:sp>
        <p:nvSpPr>
          <p:cNvPr id="9" name="Объект 8"/>
          <p:cNvSpPr>
            <a:spLocks noGrp="1"/>
          </p:cNvSpPr>
          <p:nvPr>
            <p:ph sz="half" idx="11"/>
          </p:nvPr>
        </p:nvSpPr>
        <p:spPr>
          <a:xfrm>
            <a:off x="6285649" y="4565892"/>
            <a:ext cx="4868860" cy="1942138"/>
          </a:xfrm>
        </p:spPr>
        <p:txBody>
          <a:bodyPr/>
          <a:lstStyle/>
          <a:p>
            <a:pPr marL="0" indent="0" algn="ctr">
              <a:buNone/>
            </a:pPr>
            <a:r>
              <a:rPr lang="ru-RU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ПМПК</a:t>
            </a: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2234413" y="999068"/>
            <a:ext cx="7810500" cy="645284"/>
          </a:xfrm>
        </p:spPr>
        <p:txBody>
          <a:bodyPr/>
          <a:lstStyle/>
          <a:p>
            <a:pPr algn="ctr"/>
            <a:r>
              <a:rPr lang="ru-RU" b="0" dirty="0"/>
              <a:t>Кто присваивает статус?</a:t>
            </a:r>
          </a:p>
        </p:txBody>
      </p:sp>
      <p:sp>
        <p:nvSpPr>
          <p:cNvPr id="10" name="Текст 9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pPr algn="ctr"/>
            <a:r>
              <a:rPr lang="ru-RU" sz="2800" dirty="0"/>
              <a:t>Ребёнок - инвалид</a:t>
            </a:r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8"/>
          </p:nvPr>
        </p:nvSpPr>
        <p:spPr>
          <a:xfrm>
            <a:off x="6322935" y="2215265"/>
            <a:ext cx="4868860" cy="1053917"/>
          </a:xfrm>
        </p:spPr>
        <p:txBody>
          <a:bodyPr/>
          <a:lstStyle/>
          <a:p>
            <a:pPr algn="ctr"/>
            <a:r>
              <a:rPr lang="ru-RU" sz="2400" dirty="0"/>
              <a:t>Обучающийся с ограниченными возможностями здоровья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pPr rtl="0"/>
            <a:fld id="{7782931A-7D25-4B4B-9464-57AE418934A3}" type="slidenum">
              <a:rPr lang="ru-RU" noProof="0" smtClean="0"/>
              <a:pPr rtl="0"/>
              <a:t>20</a:t>
            </a:fld>
            <a:endParaRPr lang="ru-RU" noProof="0"/>
          </a:p>
        </p:txBody>
      </p:sp>
      <p:sp>
        <p:nvSpPr>
          <p:cNvPr id="12" name="Стрелка вниз 11"/>
          <p:cNvSpPr/>
          <p:nvPr/>
        </p:nvSpPr>
        <p:spPr>
          <a:xfrm>
            <a:off x="2953593" y="3285366"/>
            <a:ext cx="267037" cy="92249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>
            <a:off x="8632853" y="3437766"/>
            <a:ext cx="267037" cy="92249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014656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0"/>
          </p:nvPr>
        </p:nvSpPr>
        <p:spPr>
          <a:xfrm>
            <a:off x="1044884" y="2132250"/>
            <a:ext cx="9410026" cy="3532174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212529"/>
                </a:solidFill>
                <a:latin typeface="Times New Roman"/>
                <a:ea typeface="Times New Roman"/>
              </a:rPr>
              <a:t>Психолого-медико-педагогическая комиссия</a:t>
            </a:r>
            <a:r>
              <a:rPr lang="ru-RU" dirty="0">
                <a:solidFill>
                  <a:srgbClr val="212529"/>
                </a:solidFill>
                <a:latin typeface="Times New Roman"/>
                <a:ea typeface="Times New Roman"/>
              </a:rPr>
              <a:t> – </a:t>
            </a:r>
          </a:p>
          <a:p>
            <a:pPr algn="ctr"/>
            <a:r>
              <a:rPr lang="ru-RU" dirty="0">
                <a:solidFill>
                  <a:srgbClr val="212529"/>
                </a:solidFill>
                <a:latin typeface="Times New Roman"/>
                <a:ea typeface="Times New Roman"/>
              </a:rPr>
              <a:t>это команда специалистов медицинского, педагогического и психологического профиля (учитель-логопед, педагог-психолог, учитель-дефектолог, социальный педагог, врач-психиатр, врач-педиатр и др.), которая призвана выявить имеющиеся нарушения в развитии, обучении, поведении ребенка и предложить оптимальные пути и способы преодоления этих проблем</a:t>
            </a:r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748891" y="477430"/>
            <a:ext cx="7810500" cy="1183106"/>
          </a:xfrm>
        </p:spPr>
        <p:txBody>
          <a:bodyPr/>
          <a:lstStyle/>
          <a:p>
            <a:pPr algn="ctr"/>
            <a:r>
              <a:rPr lang="ru-RU" dirty="0"/>
              <a:t>ПМПК</a:t>
            </a:r>
            <a:br>
              <a:rPr lang="ru-RU" dirty="0"/>
            </a:br>
            <a:r>
              <a:rPr lang="ru-RU" sz="1400" dirty="0">
                <a:solidFill>
                  <a:srgbClr val="212529"/>
                </a:solidFill>
                <a:latin typeface="Times New Roman"/>
                <a:ea typeface="Times New Roman"/>
              </a:rPr>
              <a:t>Приказ </a:t>
            </a:r>
            <a:r>
              <a:rPr lang="ru-RU" sz="1400" dirty="0" err="1">
                <a:solidFill>
                  <a:srgbClr val="212529"/>
                </a:solidFill>
                <a:latin typeface="Times New Roman"/>
                <a:ea typeface="Times New Roman"/>
              </a:rPr>
              <a:t>Минобрнауки</a:t>
            </a:r>
            <a:r>
              <a:rPr lang="ru-RU" sz="1400" dirty="0">
                <a:solidFill>
                  <a:srgbClr val="212529"/>
                </a:solidFill>
                <a:latin typeface="Times New Roman"/>
                <a:ea typeface="Times New Roman"/>
              </a:rPr>
              <a:t> России от 20.09.2013 г. № 1082 </a:t>
            </a:r>
            <a:br>
              <a:rPr lang="ru-RU" sz="1400" dirty="0">
                <a:solidFill>
                  <a:srgbClr val="212529"/>
                </a:solidFill>
                <a:latin typeface="Times New Roman"/>
                <a:ea typeface="Times New Roman"/>
              </a:rPr>
            </a:br>
            <a:r>
              <a:rPr lang="ru-RU" sz="1400" dirty="0">
                <a:solidFill>
                  <a:srgbClr val="212529"/>
                </a:solidFill>
                <a:latin typeface="Times New Roman"/>
                <a:ea typeface="Times New Roman"/>
              </a:rPr>
              <a:t>«Об утверждении положения о психолого-медико-педагогической комиссии»</a:t>
            </a:r>
            <a:endParaRPr lang="ru-RU" sz="140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rtl="0"/>
            <a:fld id="{7782931A-7D25-4B4B-9464-57AE418934A3}" type="slidenum">
              <a:rPr lang="ru-RU" noProof="0" smtClean="0"/>
              <a:pPr rtl="0"/>
              <a:t>21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99874918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0"/>
          </p:nvPr>
        </p:nvSpPr>
        <p:spPr>
          <a:xfrm>
            <a:off x="1844983" y="2132250"/>
            <a:ext cx="7962563" cy="3532174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212529"/>
                </a:solidFill>
                <a:latin typeface="Times New Roman"/>
                <a:ea typeface="Times New Roman"/>
              </a:rPr>
              <a:t>Основная задача ПМПК</a:t>
            </a:r>
            <a:r>
              <a:rPr lang="ru-RU" dirty="0">
                <a:solidFill>
                  <a:srgbClr val="212529"/>
                </a:solidFill>
                <a:latin typeface="Times New Roman"/>
                <a:ea typeface="Times New Roman"/>
              </a:rPr>
              <a:t> – выявить резервные возможности ребенка и нарушения его развития, а также определить образовательную программу и специальные условия для получения образования в соответствии с индивидуальными особенностями ребенка. </a:t>
            </a:r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748891" y="477430"/>
            <a:ext cx="7810500" cy="1183106"/>
          </a:xfrm>
        </p:spPr>
        <p:txBody>
          <a:bodyPr/>
          <a:lstStyle/>
          <a:p>
            <a:pPr algn="ctr"/>
            <a:r>
              <a:rPr lang="ru-RU" dirty="0"/>
              <a:t>ПМПК</a:t>
            </a:r>
            <a:br>
              <a:rPr lang="ru-RU" dirty="0"/>
            </a:br>
            <a:r>
              <a:rPr lang="ru-RU" sz="1400" dirty="0">
                <a:solidFill>
                  <a:srgbClr val="212529"/>
                </a:solidFill>
                <a:latin typeface="Times New Roman"/>
                <a:ea typeface="Times New Roman"/>
              </a:rPr>
              <a:t>Приказ </a:t>
            </a:r>
            <a:r>
              <a:rPr lang="ru-RU" sz="1400" dirty="0" err="1">
                <a:solidFill>
                  <a:srgbClr val="212529"/>
                </a:solidFill>
                <a:latin typeface="Times New Roman"/>
                <a:ea typeface="Times New Roman"/>
              </a:rPr>
              <a:t>Минобрнауки</a:t>
            </a:r>
            <a:r>
              <a:rPr lang="ru-RU" sz="1400" dirty="0">
                <a:solidFill>
                  <a:srgbClr val="212529"/>
                </a:solidFill>
                <a:latin typeface="Times New Roman"/>
                <a:ea typeface="Times New Roman"/>
              </a:rPr>
              <a:t> России от 20.09.2013 г. № 1082 </a:t>
            </a:r>
            <a:br>
              <a:rPr lang="ru-RU" sz="1400" dirty="0">
                <a:solidFill>
                  <a:srgbClr val="212529"/>
                </a:solidFill>
                <a:latin typeface="Times New Roman"/>
                <a:ea typeface="Times New Roman"/>
              </a:rPr>
            </a:br>
            <a:r>
              <a:rPr lang="ru-RU" sz="1400" dirty="0">
                <a:solidFill>
                  <a:srgbClr val="212529"/>
                </a:solidFill>
                <a:latin typeface="Times New Roman"/>
                <a:ea typeface="Times New Roman"/>
              </a:rPr>
              <a:t>«Об утверждении положения о психолого-медико-педагогической комиссии»</a:t>
            </a:r>
            <a:endParaRPr lang="ru-RU" sz="140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rtl="0"/>
            <a:fld id="{7782931A-7D25-4B4B-9464-57AE418934A3}" type="slidenum">
              <a:rPr lang="ru-RU" noProof="0" smtClean="0"/>
              <a:pPr rtl="0"/>
              <a:t>22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6461456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0"/>
          </p:nvPr>
        </p:nvSpPr>
        <p:spPr>
          <a:xfrm>
            <a:off x="105197" y="2132250"/>
            <a:ext cx="11037536" cy="3532174"/>
          </a:xfrm>
        </p:spPr>
        <p:txBody>
          <a:bodyPr/>
          <a:lstStyle/>
          <a:p>
            <a:pPr marL="342900" lvl="0" indent="-342900">
              <a:lnSpc>
                <a:spcPts val="1650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1600" b="1" dirty="0">
                <a:solidFill>
                  <a:srgbClr val="333333"/>
                </a:solidFill>
                <a:latin typeface="Times New Roman"/>
                <a:ea typeface="Times New Roman"/>
                <a:cs typeface="Times New Roman"/>
              </a:rPr>
              <a:t>Комиссии создают только при центрах психолого-педагогической, медицинской и социальной помощи</a:t>
            </a:r>
            <a:r>
              <a:rPr lang="ru-RU" sz="1600" dirty="0">
                <a:solidFill>
                  <a:srgbClr val="333333"/>
                </a:solidFill>
                <a:latin typeface="Times New Roman"/>
                <a:ea typeface="Times New Roman"/>
                <a:cs typeface="Times New Roman"/>
              </a:rPr>
              <a:t>.  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ts val="1650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1600" b="1" dirty="0">
                <a:solidFill>
                  <a:srgbClr val="333333"/>
                </a:solidFill>
                <a:latin typeface="Times New Roman"/>
                <a:ea typeface="Times New Roman"/>
                <a:cs typeface="Times New Roman"/>
              </a:rPr>
              <a:t>Установлены требования к руководителю ПМПК</a:t>
            </a:r>
            <a:r>
              <a:rPr lang="ru-RU" sz="1600" dirty="0">
                <a:solidFill>
                  <a:srgbClr val="333333"/>
                </a:solidFill>
                <a:latin typeface="Times New Roman"/>
                <a:ea typeface="Times New Roman"/>
                <a:cs typeface="Times New Roman"/>
              </a:rPr>
              <a:t>: он должен иметь высшее образование не ниже уровня </a:t>
            </a:r>
            <a:r>
              <a:rPr lang="ru-RU" sz="1600" dirty="0" err="1">
                <a:solidFill>
                  <a:srgbClr val="333333"/>
                </a:solidFill>
                <a:latin typeface="Times New Roman"/>
                <a:ea typeface="Times New Roman"/>
                <a:cs typeface="Times New Roman"/>
              </a:rPr>
              <a:t>специалитета</a:t>
            </a:r>
            <a:r>
              <a:rPr lang="ru-RU" sz="1600" dirty="0">
                <a:solidFill>
                  <a:srgbClr val="333333"/>
                </a:solidFill>
                <a:latin typeface="Times New Roman"/>
                <a:ea typeface="Times New Roman"/>
                <a:cs typeface="Times New Roman"/>
              </a:rPr>
              <a:t> или магистратуры по специальности «Образование и педагогические науки» — специальное (дефектологическое) или психолого-педагогическое образование.  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ts val="1650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1600" b="1" dirty="0">
                <a:solidFill>
                  <a:srgbClr val="333333"/>
                </a:solidFill>
                <a:latin typeface="Times New Roman"/>
                <a:ea typeface="Times New Roman"/>
                <a:cs typeface="Times New Roman"/>
              </a:rPr>
              <a:t>Скорректирован состав членов комиссии</a:t>
            </a:r>
            <a:r>
              <a:rPr lang="ru-RU" sz="1600" dirty="0">
                <a:solidFill>
                  <a:srgbClr val="333333"/>
                </a:solidFill>
                <a:latin typeface="Times New Roman"/>
                <a:ea typeface="Times New Roman"/>
                <a:cs typeface="Times New Roman"/>
              </a:rPr>
              <a:t>: невролога заменили на терапевта.  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ts val="1650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1600" b="1" dirty="0">
                <a:solidFill>
                  <a:srgbClr val="333333"/>
                </a:solidFill>
                <a:latin typeface="Times New Roman"/>
                <a:ea typeface="Times New Roman"/>
                <a:cs typeface="Times New Roman"/>
              </a:rPr>
              <a:t>Добавили новое направление деятельности ПМПК</a:t>
            </a:r>
            <a:r>
              <a:rPr lang="ru-RU" sz="1600" dirty="0">
                <a:solidFill>
                  <a:srgbClr val="333333"/>
                </a:solidFill>
                <a:latin typeface="Times New Roman"/>
                <a:ea typeface="Times New Roman"/>
                <a:cs typeface="Times New Roman"/>
              </a:rPr>
              <a:t>: определять рекомендации по индивидуальной профилактической работе с несовершеннолетними, находящимися в социально опасном положении.  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ts val="1650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1600" b="1" dirty="0">
                <a:solidFill>
                  <a:srgbClr val="333333"/>
                </a:solidFill>
                <a:latin typeface="Times New Roman"/>
                <a:ea typeface="Times New Roman"/>
                <a:cs typeface="Times New Roman"/>
              </a:rPr>
              <a:t>Скорректирован перечень документов</a:t>
            </a:r>
            <a:r>
              <a:rPr lang="ru-RU" sz="1600" dirty="0">
                <a:solidFill>
                  <a:srgbClr val="333333"/>
                </a:solidFill>
                <a:latin typeface="Times New Roman"/>
                <a:ea typeface="Times New Roman"/>
                <a:cs typeface="Times New Roman"/>
              </a:rPr>
              <a:t>, которые родители должны предоставить комиссии.  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ts val="1650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1600" b="1" dirty="0">
                <a:solidFill>
                  <a:srgbClr val="333333"/>
                </a:solidFill>
                <a:latin typeface="Times New Roman"/>
                <a:ea typeface="Times New Roman"/>
                <a:cs typeface="Times New Roman"/>
              </a:rPr>
              <a:t>Установлен срок обследования</a:t>
            </a:r>
            <a:r>
              <a:rPr lang="ru-RU" sz="1600" dirty="0">
                <a:solidFill>
                  <a:srgbClr val="333333"/>
                </a:solidFill>
                <a:latin typeface="Times New Roman"/>
                <a:ea typeface="Times New Roman"/>
                <a:cs typeface="Times New Roman"/>
              </a:rPr>
              <a:t>: в течение двух месяцев со дня подачи заявления.  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ts val="1650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1600" b="1" dirty="0">
                <a:solidFill>
                  <a:srgbClr val="333333"/>
                </a:solidFill>
                <a:latin typeface="Times New Roman"/>
                <a:ea typeface="Times New Roman"/>
                <a:cs typeface="Times New Roman"/>
              </a:rPr>
              <a:t>Определены форматы обследования</a:t>
            </a:r>
            <a:r>
              <a:rPr lang="ru-RU" sz="1600" dirty="0">
                <a:solidFill>
                  <a:srgbClr val="333333"/>
                </a:solidFill>
                <a:latin typeface="Times New Roman"/>
                <a:ea typeface="Times New Roman"/>
                <a:cs typeface="Times New Roman"/>
              </a:rPr>
              <a:t>: очно и дистанционно.  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ts val="1650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1600" b="1" dirty="0">
                <a:solidFill>
                  <a:srgbClr val="333333"/>
                </a:solidFill>
                <a:latin typeface="Times New Roman"/>
                <a:ea typeface="Times New Roman"/>
              </a:rPr>
              <a:t>Закреплена обязанность образовательных организаций</a:t>
            </a:r>
            <a:r>
              <a:rPr lang="ru-RU" sz="1600" dirty="0">
                <a:solidFill>
                  <a:srgbClr val="333333"/>
                </a:solidFill>
                <a:latin typeface="Times New Roman"/>
                <a:ea typeface="Times New Roman"/>
              </a:rPr>
              <a:t> размещать на своих официальных сайтах и информационных стендах сведения об основных направлениях деятельности ПМПК, месте их нахождения, порядке и графике работы.</a:t>
            </a:r>
            <a:endParaRPr lang="ru-RU" sz="1600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748891" y="477430"/>
            <a:ext cx="7810500" cy="1183106"/>
          </a:xfrm>
        </p:spPr>
        <p:txBody>
          <a:bodyPr/>
          <a:lstStyle/>
          <a:p>
            <a:pPr algn="ctr"/>
            <a:r>
              <a:rPr lang="ru-RU" sz="2000" u="sng" dirty="0">
                <a:solidFill>
                  <a:srgbClr val="333333"/>
                </a:solidFill>
                <a:latin typeface="Times New Roman"/>
                <a:ea typeface="Times New Roman"/>
              </a:rPr>
              <a:t>С 1 марта 2025 года </a:t>
            </a:r>
            <a:r>
              <a:rPr lang="ru-RU" sz="2000" dirty="0">
                <a:solidFill>
                  <a:srgbClr val="333333"/>
                </a:solidFill>
                <a:latin typeface="Times New Roman"/>
                <a:ea typeface="Times New Roman"/>
              </a:rPr>
              <a:t>в Положение о психолого-медико-педагогической комиссии (ПМПК) внесены следующие изменения, утверждённые приказом </a:t>
            </a:r>
            <a:r>
              <a:rPr lang="ru-RU" sz="2000" dirty="0" err="1">
                <a:solidFill>
                  <a:srgbClr val="333333"/>
                </a:solidFill>
                <a:latin typeface="Times New Roman"/>
                <a:ea typeface="Times New Roman"/>
              </a:rPr>
              <a:t>Минпросвещения</a:t>
            </a:r>
            <a:r>
              <a:rPr lang="ru-RU" sz="2000" dirty="0">
                <a:solidFill>
                  <a:srgbClr val="333333"/>
                </a:solidFill>
                <a:latin typeface="Times New Roman"/>
                <a:ea typeface="Times New Roman"/>
              </a:rPr>
              <a:t> от 01.11.2024 №763</a:t>
            </a:r>
            <a:endParaRPr lang="ru-RU" sz="200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rtl="0"/>
            <a:fld id="{7782931A-7D25-4B4B-9464-57AE418934A3}" type="slidenum">
              <a:rPr lang="ru-RU" noProof="0" smtClean="0"/>
              <a:pPr rtl="0"/>
              <a:t>23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56317678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бъект 7"/>
          <p:cNvSpPr>
            <a:spLocks noGrp="1"/>
          </p:cNvSpPr>
          <p:nvPr>
            <p:ph sz="half" idx="2"/>
          </p:nvPr>
        </p:nvSpPr>
        <p:spPr>
          <a:xfrm>
            <a:off x="931444" y="3026421"/>
            <a:ext cx="5048570" cy="3252998"/>
          </a:xfrm>
        </p:spPr>
        <p:txBody>
          <a:bodyPr/>
          <a:lstStyle/>
          <a:p>
            <a:pPr>
              <a:lnSpc>
                <a:spcPct val="115000"/>
              </a:lnSpc>
            </a:pPr>
            <a:r>
              <a:rPr lang="ru-RU" sz="1400" dirty="0">
                <a:solidFill>
                  <a:srgbClr val="212529"/>
                </a:solidFill>
                <a:latin typeface="Times New Roman"/>
                <a:ea typeface="Times New Roman"/>
                <a:cs typeface="Times New Roman"/>
              </a:rPr>
              <a:t>условия обучения, воспитания и развития, требующие адаптации содержания</a:t>
            </a:r>
            <a:r>
              <a:rPr lang="ru-RU" sz="1400" dirty="0">
                <a:latin typeface="Calibri"/>
                <a:ea typeface="Calibri"/>
                <a:cs typeface="Times New Roman"/>
              </a:rPr>
              <a:t> </a:t>
            </a:r>
            <a:r>
              <a:rPr lang="ru-RU" sz="1400" dirty="0">
                <a:solidFill>
                  <a:srgbClr val="212529"/>
                </a:solidFill>
                <a:latin typeface="Times New Roman"/>
                <a:ea typeface="Times New Roman"/>
                <a:cs typeface="Times New Roman"/>
              </a:rPr>
              <a:t>образования и включающие в себя использование адаптированных</a:t>
            </a:r>
            <a:r>
              <a:rPr lang="ru-RU" sz="1400" dirty="0">
                <a:latin typeface="Calibri"/>
                <a:ea typeface="Calibri"/>
                <a:cs typeface="Times New Roman"/>
              </a:rPr>
              <a:t> </a:t>
            </a:r>
            <a:r>
              <a:rPr lang="ru-RU" sz="1400" dirty="0">
                <a:solidFill>
                  <a:srgbClr val="212529"/>
                </a:solidFill>
                <a:latin typeface="Times New Roman"/>
                <a:ea typeface="Times New Roman"/>
                <a:cs typeface="Times New Roman"/>
              </a:rPr>
              <a:t>образовательных программ и методов обучения и воспитания;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</a:pPr>
            <a:r>
              <a:rPr lang="ru-RU" sz="1400" dirty="0">
                <a:solidFill>
                  <a:srgbClr val="212529"/>
                </a:solidFill>
                <a:latin typeface="Times New Roman"/>
                <a:ea typeface="Times New Roman"/>
                <a:cs typeface="Times New Roman"/>
              </a:rPr>
              <a:t>проведение групповых и индивидуальных коррекционных занятий;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</a:pPr>
            <a:r>
              <a:rPr lang="ru-RU" sz="1400" dirty="0">
                <a:solidFill>
                  <a:srgbClr val="212529"/>
                </a:solidFill>
                <a:latin typeface="Times New Roman"/>
                <a:ea typeface="Times New Roman"/>
                <a:cs typeface="Times New Roman"/>
              </a:rPr>
              <a:t>обеспечение специальными учебниками, учебными пособиями и дидактическими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marL="0" indent="0" algn="ctr">
              <a:buNone/>
            </a:pPr>
            <a:endParaRPr lang="ru-RU" sz="6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Объект 8"/>
          <p:cNvSpPr>
            <a:spLocks noGrp="1"/>
          </p:cNvSpPr>
          <p:nvPr>
            <p:ph sz="half" idx="11"/>
          </p:nvPr>
        </p:nvSpPr>
        <p:spPr>
          <a:xfrm>
            <a:off x="6350386" y="2874655"/>
            <a:ext cx="4868860" cy="3283383"/>
          </a:xfrm>
        </p:spPr>
        <p:txBody>
          <a:bodyPr/>
          <a:lstStyle/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1400" dirty="0">
                <a:solidFill>
                  <a:srgbClr val="212529"/>
                </a:solidFill>
                <a:latin typeface="Times New Roman"/>
                <a:ea typeface="Times New Roman"/>
                <a:cs typeface="Times New Roman"/>
              </a:rPr>
              <a:t>обеспечение предоставления услуг ассистента (помощника), оказывающего</a:t>
            </a:r>
            <a:r>
              <a:rPr lang="ru-RU" sz="1100" dirty="0">
                <a:latin typeface="Calibri"/>
                <a:ea typeface="Calibri"/>
                <a:cs typeface="Times New Roman"/>
              </a:rPr>
              <a:t> </a:t>
            </a:r>
            <a:r>
              <a:rPr lang="ru-RU" sz="1400" dirty="0">
                <a:solidFill>
                  <a:srgbClr val="212529"/>
                </a:solidFill>
                <a:latin typeface="Times New Roman"/>
                <a:ea typeface="Times New Roman"/>
                <a:cs typeface="Times New Roman"/>
              </a:rPr>
              <a:t>обучающимся необходимую техническую помощь, </a:t>
            </a:r>
            <a:r>
              <a:rPr lang="ru-RU" sz="1400" dirty="0" err="1">
                <a:solidFill>
                  <a:srgbClr val="212529"/>
                </a:solidFill>
                <a:latin typeface="Times New Roman"/>
                <a:ea typeface="Times New Roman"/>
                <a:cs typeface="Times New Roman"/>
              </a:rPr>
              <a:t>тьютора</a:t>
            </a:r>
            <a:r>
              <a:rPr lang="ru-RU" sz="1400" dirty="0">
                <a:solidFill>
                  <a:srgbClr val="212529"/>
                </a:solidFill>
                <a:latin typeface="Times New Roman"/>
                <a:ea typeface="Times New Roman"/>
                <a:cs typeface="Times New Roman"/>
              </a:rPr>
              <a:t>, услуг</a:t>
            </a:r>
            <a:r>
              <a:rPr lang="ru-RU" sz="1100" dirty="0">
                <a:latin typeface="Calibri"/>
                <a:ea typeface="Calibri"/>
                <a:cs typeface="Times New Roman"/>
              </a:rPr>
              <a:t> </a:t>
            </a:r>
            <a:r>
              <a:rPr lang="ru-RU" sz="1400" dirty="0" err="1">
                <a:solidFill>
                  <a:srgbClr val="212529"/>
                </a:solidFill>
                <a:latin typeface="Times New Roman"/>
                <a:ea typeface="Times New Roman"/>
                <a:cs typeface="Times New Roman"/>
              </a:rPr>
              <a:t>сурдопереводчиков</a:t>
            </a:r>
            <a:r>
              <a:rPr lang="ru-RU" sz="1400" dirty="0">
                <a:solidFill>
                  <a:srgbClr val="212529"/>
                </a:solidFill>
                <a:latin typeface="Times New Roman"/>
                <a:ea typeface="Times New Roman"/>
                <a:cs typeface="Times New Roman"/>
              </a:rPr>
              <a:t> и </a:t>
            </a:r>
            <a:r>
              <a:rPr lang="ru-RU" sz="1400" dirty="0" err="1">
                <a:solidFill>
                  <a:srgbClr val="212529"/>
                </a:solidFill>
                <a:latin typeface="Times New Roman"/>
                <a:ea typeface="Times New Roman"/>
                <a:cs typeface="Times New Roman"/>
              </a:rPr>
              <a:t>тифлосурдопереводчиков</a:t>
            </a:r>
            <a:r>
              <a:rPr lang="ru-RU" sz="1400" dirty="0">
                <a:solidFill>
                  <a:srgbClr val="212529"/>
                </a:solidFill>
                <a:latin typeface="Times New Roman"/>
                <a:ea typeface="Times New Roman"/>
                <a:cs typeface="Times New Roman"/>
              </a:rPr>
              <a:t>;</a:t>
            </a:r>
            <a:endParaRPr lang="ru-RU" sz="1100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1400" dirty="0">
                <a:solidFill>
                  <a:srgbClr val="212529"/>
                </a:solidFill>
                <a:latin typeface="Times New Roman"/>
                <a:ea typeface="Times New Roman"/>
                <a:cs typeface="Times New Roman"/>
              </a:rPr>
              <a:t>обеспечение доступа в здания организаций, осуществляющих образовательную</a:t>
            </a:r>
            <a:r>
              <a:rPr lang="ru-RU" sz="1100" dirty="0">
                <a:latin typeface="Calibri"/>
                <a:ea typeface="Calibri"/>
                <a:cs typeface="Times New Roman"/>
              </a:rPr>
              <a:t> </a:t>
            </a:r>
            <a:r>
              <a:rPr lang="ru-RU" sz="1400" dirty="0">
                <a:solidFill>
                  <a:srgbClr val="212529"/>
                </a:solidFill>
                <a:latin typeface="Times New Roman"/>
                <a:ea typeface="Times New Roman"/>
                <a:cs typeface="Times New Roman"/>
              </a:rPr>
              <a:t>деятельность, и другие условия, без которых невозможно или затруднено освоение образовательных программ обучающимися с ограниченными возможностями</a:t>
            </a:r>
            <a:r>
              <a:rPr lang="ru-RU" sz="1100" dirty="0">
                <a:latin typeface="Calibri"/>
                <a:ea typeface="Calibri"/>
                <a:cs typeface="Times New Roman"/>
              </a:rPr>
              <a:t> </a:t>
            </a:r>
            <a:r>
              <a:rPr lang="ru-RU" sz="1400" dirty="0">
                <a:solidFill>
                  <a:srgbClr val="212529"/>
                </a:solidFill>
                <a:latin typeface="Times New Roman"/>
                <a:ea typeface="Times New Roman"/>
                <a:cs typeface="Times New Roman"/>
              </a:rPr>
              <a:t>здоровья.</a:t>
            </a:r>
            <a:endParaRPr lang="ru-RU" sz="1100" dirty="0">
              <a:latin typeface="Calibri"/>
              <a:ea typeface="Calibri"/>
              <a:cs typeface="Times New Roman"/>
            </a:endParaRPr>
          </a:p>
          <a:p>
            <a:pPr marL="0" indent="0" algn="ctr">
              <a:buNone/>
            </a:pPr>
            <a:endParaRPr lang="ru-RU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2234413" y="999068"/>
            <a:ext cx="7810500" cy="645284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212529"/>
                </a:solidFill>
                <a:latin typeface="Times New Roman"/>
                <a:ea typeface="Times New Roman"/>
              </a:rPr>
              <a:t>Под специальными условиями понимаются:</a:t>
            </a:r>
            <a:endParaRPr lang="ru-RU" b="0" dirty="0"/>
          </a:p>
        </p:txBody>
      </p:sp>
      <p:sp>
        <p:nvSpPr>
          <p:cNvPr id="10" name="Текст 9"/>
          <p:cNvSpPr>
            <a:spLocks noGrp="1"/>
          </p:cNvSpPr>
          <p:nvPr>
            <p:ph type="body" sz="quarter" idx="17"/>
          </p:nvPr>
        </p:nvSpPr>
        <p:spPr>
          <a:xfrm>
            <a:off x="941616" y="2231450"/>
            <a:ext cx="4963884" cy="301358"/>
          </a:xfrm>
        </p:spPr>
        <p:txBody>
          <a:bodyPr/>
          <a:lstStyle/>
          <a:p>
            <a:pPr algn="ctr"/>
            <a:endParaRPr lang="ru-RU" sz="2800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8"/>
          </p:nvPr>
        </p:nvSpPr>
        <p:spPr>
          <a:xfrm>
            <a:off x="6322935" y="2215266"/>
            <a:ext cx="4868860" cy="398462"/>
          </a:xfrm>
        </p:spPr>
        <p:txBody>
          <a:bodyPr/>
          <a:lstStyle/>
          <a:p>
            <a:pPr algn="ctr"/>
            <a:endParaRPr lang="ru-RU" sz="240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pPr rtl="0"/>
            <a:fld id="{7782931A-7D25-4B4B-9464-57AE418934A3}" type="slidenum">
              <a:rPr lang="ru-RU" noProof="0" smtClean="0"/>
              <a:pPr rtl="0"/>
              <a:t>24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32605283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бъект 7"/>
          <p:cNvSpPr>
            <a:spLocks noGrp="1"/>
          </p:cNvSpPr>
          <p:nvPr>
            <p:ph sz="half" idx="2"/>
          </p:nvPr>
        </p:nvSpPr>
        <p:spPr>
          <a:xfrm>
            <a:off x="1877353" y="2532807"/>
            <a:ext cx="9144000" cy="3722336"/>
          </a:xfrm>
        </p:spPr>
        <p:txBody>
          <a:bodyPr/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solidFill>
                  <a:srgbClr val="212529"/>
                </a:solidFill>
                <a:latin typeface="Times New Roman"/>
                <a:ea typeface="Times New Roman"/>
                <a:cs typeface="Times New Roman"/>
              </a:rPr>
              <a:t>Заключение психолого-медико-педагогической комиссии (ПМПК).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solidFill>
                  <a:srgbClr val="212529"/>
                </a:solidFill>
                <a:latin typeface="Times New Roman"/>
                <a:ea typeface="Times New Roman"/>
                <a:cs typeface="Times New Roman"/>
              </a:rPr>
              <a:t>Заявление родителей (законных представителей) о предоставлении</a:t>
            </a:r>
            <a:r>
              <a:rPr lang="ru-RU" sz="2400" dirty="0">
                <a:latin typeface="Calibri"/>
                <a:ea typeface="Calibri"/>
                <a:cs typeface="Times New Roman"/>
              </a:rPr>
              <a:t> </a:t>
            </a:r>
            <a:r>
              <a:rPr lang="ru-RU" sz="2400" dirty="0">
                <a:solidFill>
                  <a:srgbClr val="212529"/>
                </a:solidFill>
                <a:latin typeface="Times New Roman"/>
                <a:ea typeface="Times New Roman"/>
                <a:cs typeface="Times New Roman"/>
              </a:rPr>
              <a:t>специальных условий образования.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solidFill>
                  <a:srgbClr val="212529"/>
                </a:solidFill>
                <a:latin typeface="Times New Roman"/>
                <a:ea typeface="Times New Roman"/>
                <a:cs typeface="Times New Roman"/>
              </a:rPr>
              <a:t>Предоставление заверенной копии оригинала заключения ПМПК в</a:t>
            </a:r>
            <a:r>
              <a:rPr lang="ru-RU" sz="2400" dirty="0">
                <a:latin typeface="Calibri"/>
                <a:ea typeface="Calibri"/>
                <a:cs typeface="Times New Roman"/>
              </a:rPr>
              <a:t> </a:t>
            </a:r>
            <a:r>
              <a:rPr lang="ru-RU" sz="2400" dirty="0">
                <a:solidFill>
                  <a:srgbClr val="212529"/>
                </a:solidFill>
                <a:latin typeface="Times New Roman"/>
                <a:ea typeface="Times New Roman"/>
              </a:rPr>
              <a:t>образовательную организацию.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2234413" y="999068"/>
            <a:ext cx="7810500" cy="645284"/>
          </a:xfrm>
        </p:spPr>
        <p:txBody>
          <a:bodyPr/>
          <a:lstStyle/>
          <a:p>
            <a:pPr marL="285750" lvl="0" indent="-285750" algn="ctr">
              <a:lnSpc>
                <a:spcPct val="115000"/>
              </a:lnSpc>
              <a:spcBef>
                <a:spcPts val="1000"/>
              </a:spcBef>
            </a:pPr>
            <a:r>
              <a:rPr lang="ru-RU" sz="2800" dirty="0">
                <a:solidFill>
                  <a:srgbClr val="212529"/>
                </a:solidFill>
                <a:latin typeface="Times New Roman"/>
                <a:ea typeface="Times New Roman"/>
                <a:cs typeface="Times New Roman"/>
              </a:rPr>
              <a:t>Для организации специальных условий</a:t>
            </a:r>
            <a:br>
              <a:rPr lang="ru-RU" sz="2800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</a:br>
            <a:r>
              <a:rPr lang="ru-RU" sz="2800" dirty="0">
                <a:solidFill>
                  <a:srgbClr val="212529"/>
                </a:solidFill>
                <a:latin typeface="Times New Roman"/>
                <a:ea typeface="Times New Roman"/>
                <a:cs typeface="Times New Roman"/>
              </a:rPr>
              <a:t>для обучающихся с ОВЗ обязательными являются:</a:t>
            </a:r>
            <a:endParaRPr lang="ru-RU" sz="28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pPr rtl="0"/>
            <a:fld id="{7782931A-7D25-4B4B-9464-57AE418934A3}" type="slidenum">
              <a:rPr lang="ru-RU" noProof="0" smtClean="0"/>
              <a:pPr rtl="0"/>
              <a:t>25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03853493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бъект 7"/>
          <p:cNvSpPr>
            <a:spLocks noGrp="1"/>
          </p:cNvSpPr>
          <p:nvPr>
            <p:ph sz="half" idx="2"/>
          </p:nvPr>
        </p:nvSpPr>
        <p:spPr>
          <a:xfrm>
            <a:off x="1043873" y="1998733"/>
            <a:ext cx="10325437" cy="476621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ru-RU" sz="1200" dirty="0">
                <a:solidFill>
                  <a:srgbClr val="272727"/>
                </a:solidFill>
                <a:latin typeface="Times New Roman"/>
                <a:ea typeface="Times New Roman"/>
              </a:rPr>
              <a:t>Паспорт РФ сопровождающего родителя (оригинал и копия 2,3,5 стр.);</a:t>
            </a:r>
            <a:endParaRPr lang="ru-RU" sz="1200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1200" dirty="0">
                <a:solidFill>
                  <a:srgbClr val="272727"/>
                </a:solidFill>
                <a:latin typeface="Times New Roman"/>
                <a:ea typeface="Times New Roman"/>
              </a:rPr>
              <a:t>Свидетельство о рождении ребенка РФ (оригинал и копия);</a:t>
            </a:r>
            <a:endParaRPr lang="ru-RU" sz="1200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1200" dirty="0">
                <a:solidFill>
                  <a:srgbClr val="272727"/>
                </a:solidFill>
                <a:latin typeface="Times New Roman"/>
                <a:ea typeface="Times New Roman"/>
              </a:rPr>
              <a:t>Свидетельство о регистрации по месту жительства (не достигшего 14-летнего возраста);</a:t>
            </a:r>
            <a:endParaRPr lang="ru-RU" sz="1200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1200" dirty="0">
                <a:solidFill>
                  <a:srgbClr val="272727"/>
                </a:solidFill>
                <a:latin typeface="Times New Roman"/>
                <a:ea typeface="Times New Roman"/>
              </a:rPr>
              <a:t>Паспорт РФ совершеннолетнего с отметкой о регистрации по месту жительства (оригинал и копия 2,3,5 стр.);</a:t>
            </a:r>
            <a:endParaRPr lang="ru-RU" sz="1200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1200" dirty="0">
                <a:solidFill>
                  <a:srgbClr val="272727"/>
                </a:solidFill>
                <a:latin typeface="Times New Roman"/>
                <a:ea typeface="Times New Roman"/>
              </a:rPr>
              <a:t>Свидетельство о регистрации по месту пребывания (в случае отсутствия регистрации по месту жительства на территории ЛНР);</a:t>
            </a:r>
            <a:endParaRPr lang="ru-RU" sz="1200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1200" dirty="0">
                <a:solidFill>
                  <a:srgbClr val="272727"/>
                </a:solidFill>
                <a:latin typeface="Times New Roman"/>
                <a:ea typeface="Times New Roman"/>
              </a:rPr>
              <a:t>Карта состояния здоровья и развития (с мокрыми печатями);</a:t>
            </a:r>
            <a:endParaRPr lang="ru-RU" sz="1200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1200" dirty="0">
                <a:solidFill>
                  <a:srgbClr val="272727"/>
                </a:solidFill>
                <a:latin typeface="Times New Roman"/>
                <a:ea typeface="Times New Roman"/>
              </a:rPr>
              <a:t>Направление на ПМПК (ОО или врач);</a:t>
            </a:r>
            <a:endParaRPr lang="ru-RU" sz="1200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1200" dirty="0">
                <a:solidFill>
                  <a:srgbClr val="272727"/>
                </a:solidFill>
                <a:latin typeface="Times New Roman"/>
                <a:ea typeface="Times New Roman"/>
              </a:rPr>
              <a:t>Представление </a:t>
            </a:r>
            <a:r>
              <a:rPr lang="ru-RU" sz="1200" dirty="0" err="1">
                <a:solidFill>
                  <a:srgbClr val="272727"/>
                </a:solidFill>
                <a:latin typeface="Times New Roman"/>
                <a:ea typeface="Times New Roman"/>
              </a:rPr>
              <a:t>ППк</a:t>
            </a:r>
            <a:r>
              <a:rPr lang="ru-RU" sz="1200" dirty="0">
                <a:solidFill>
                  <a:srgbClr val="272727"/>
                </a:solidFill>
                <a:latin typeface="Times New Roman"/>
                <a:ea typeface="Times New Roman"/>
              </a:rPr>
              <a:t> ОО;</a:t>
            </a:r>
            <a:endParaRPr lang="ru-RU" sz="1200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1200" dirty="0">
                <a:solidFill>
                  <a:srgbClr val="272727"/>
                </a:solidFill>
                <a:latin typeface="Times New Roman"/>
                <a:ea typeface="Times New Roman"/>
              </a:rPr>
              <a:t>Амбулаторная карта (оригинал);</a:t>
            </a:r>
            <a:endParaRPr lang="ru-RU" sz="1200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1200" dirty="0">
                <a:solidFill>
                  <a:srgbClr val="272727"/>
                </a:solidFill>
                <a:latin typeface="Times New Roman"/>
                <a:ea typeface="Times New Roman"/>
              </a:rPr>
              <a:t>Копия эпикриза новорожденного;</a:t>
            </a:r>
            <a:endParaRPr lang="ru-RU" sz="1200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1200" dirty="0">
                <a:solidFill>
                  <a:srgbClr val="272727"/>
                </a:solidFill>
                <a:latin typeface="Times New Roman"/>
                <a:ea typeface="Times New Roman"/>
              </a:rPr>
              <a:t>Индивидуальная программа реабилитации/</a:t>
            </a:r>
            <a:r>
              <a:rPr lang="ru-RU" sz="1200" dirty="0" err="1">
                <a:solidFill>
                  <a:srgbClr val="272727"/>
                </a:solidFill>
                <a:latin typeface="Times New Roman"/>
                <a:ea typeface="Times New Roman"/>
              </a:rPr>
              <a:t>абилитации</a:t>
            </a:r>
            <a:r>
              <a:rPr lang="ru-RU" sz="1200" dirty="0">
                <a:solidFill>
                  <a:srgbClr val="272727"/>
                </a:solidFill>
                <a:latin typeface="Times New Roman"/>
                <a:ea typeface="Times New Roman"/>
              </a:rPr>
              <a:t> инвалида (копия);</a:t>
            </a:r>
            <a:endParaRPr lang="ru-RU" sz="1200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1200" dirty="0">
                <a:solidFill>
                  <a:srgbClr val="272727"/>
                </a:solidFill>
                <a:latin typeface="Times New Roman"/>
                <a:ea typeface="Times New Roman"/>
              </a:rPr>
              <a:t>Документы о дополнительном обследовании (при наличии);</a:t>
            </a:r>
            <a:endParaRPr lang="ru-RU" sz="1200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1200" dirty="0">
                <a:solidFill>
                  <a:srgbClr val="272727"/>
                </a:solidFill>
                <a:latin typeface="Times New Roman"/>
                <a:ea typeface="Times New Roman"/>
              </a:rPr>
              <a:t>Документ об инвалидности (при наличии) (оригинал и копия);</a:t>
            </a:r>
            <a:endParaRPr lang="ru-RU" sz="1200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1200" dirty="0">
                <a:solidFill>
                  <a:srgbClr val="272727"/>
                </a:solidFill>
                <a:latin typeface="Times New Roman"/>
                <a:ea typeface="Times New Roman"/>
              </a:rPr>
              <a:t>Контрольные тетради по русскому языку и математике (школьник); рисунок выполненный карандашами (дошкольник);</a:t>
            </a:r>
            <a:endParaRPr lang="ru-RU" sz="1200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1200" dirty="0">
                <a:solidFill>
                  <a:srgbClr val="272727"/>
                </a:solidFill>
                <a:latin typeface="Times New Roman"/>
                <a:ea typeface="Times New Roman"/>
              </a:rPr>
              <a:t>Копия выписки из протокола заседания ПМПК (если обследование повторное);</a:t>
            </a:r>
            <a:endParaRPr lang="ru-RU" sz="1200" dirty="0">
              <a:latin typeface="Times New Roman"/>
              <a:ea typeface="Times New Roman"/>
            </a:endParaRPr>
          </a:p>
          <a:p>
            <a:r>
              <a:rPr lang="ru-RU" sz="1200" dirty="0">
                <a:solidFill>
                  <a:srgbClr val="272727"/>
                </a:solidFill>
                <a:latin typeface="Calibri"/>
                <a:ea typeface="Calibri"/>
                <a:cs typeface="Times New Roman"/>
              </a:rPr>
              <a:t>Справка СЭО (действительна 3 дня).</a:t>
            </a:r>
            <a:endParaRPr lang="ru-RU" sz="1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2234413" y="0"/>
            <a:ext cx="7810500" cy="1644352"/>
          </a:xfrm>
        </p:spPr>
        <p:txBody>
          <a:bodyPr/>
          <a:lstStyle/>
          <a:p>
            <a:pPr marL="285750" lvl="0" indent="-285750" algn="ctr">
              <a:spcBef>
                <a:spcPts val="1000"/>
              </a:spcBef>
            </a:pP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  <a:cs typeface="+mn-cs"/>
              </a:rPr>
              <a:t>Психолого-медико-педагогическое изучение осуществляется в присутствии родителей  (законных представителей) </a:t>
            </a:r>
            <a:b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  <a:cs typeface="+mn-cs"/>
              </a:rPr>
            </a:br>
            <a:r>
              <a:rPr lang="ru-RU" sz="2400" u="sng" dirty="0">
                <a:solidFill>
                  <a:srgbClr val="000000"/>
                </a:solidFill>
                <a:latin typeface="Times New Roman"/>
                <a:ea typeface="Times New Roman"/>
                <a:cs typeface="+mn-cs"/>
              </a:rPr>
              <a:t>при наличии следующих документов:</a:t>
            </a:r>
            <a:endParaRPr lang="ru-RU" sz="2800" u="sng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pPr rtl="0"/>
            <a:fld id="{7782931A-7D25-4B4B-9464-57AE418934A3}" type="slidenum">
              <a:rPr lang="ru-RU" noProof="0" smtClean="0"/>
              <a:pPr rtl="0"/>
              <a:t>26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81042608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027688" y="0"/>
            <a:ext cx="10106953" cy="1707419"/>
          </a:xfrm>
        </p:spPr>
        <p:txBody>
          <a:bodyPr/>
          <a:lstStyle/>
          <a:p>
            <a:pPr algn="ctr"/>
            <a:br>
              <a:rPr lang="ru-RU" sz="2800" u="sng" dirty="0">
                <a:solidFill>
                  <a:srgbClr val="000000"/>
                </a:solidFill>
                <a:latin typeface="Times New Roman CYR"/>
                <a:ea typeface="Calibri"/>
              </a:rPr>
            </a:br>
            <a:r>
              <a:rPr lang="ru-RU" sz="2000" dirty="0">
                <a:solidFill>
                  <a:srgbClr val="212529"/>
                </a:solidFill>
                <a:latin typeface="Times New Roman"/>
                <a:ea typeface="Times New Roman"/>
              </a:rPr>
              <a:t>Приказ Министерства просвещения РФ от 31 июля 2020 года №373 утверждён в соответствии с частью 11 статьи 13 Федерального закона от 29 декабря 2012 года №273-ФЗ «Об образовании в Российской Федерации» и подпунктом 4.2.5 пункта 4 Положения о Министерстве просвещения Российской Федерации, утверждённого постановлением Правительства РФ от 28 июля 2018 года №884</a:t>
            </a:r>
            <a:endParaRPr lang="ru-RU" sz="200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294967295"/>
          </p:nvPr>
        </p:nvSpPr>
        <p:spPr>
          <a:xfrm>
            <a:off x="11779250" y="6292850"/>
            <a:ext cx="412750" cy="182563"/>
          </a:xfrm>
        </p:spPr>
        <p:txBody>
          <a:bodyPr/>
          <a:lstStyle/>
          <a:p>
            <a:pPr rtl="0"/>
            <a:fld id="{7782931A-7D25-4B4B-9464-57AE418934A3}" type="slidenum">
              <a:rPr lang="ru-RU" noProof="0" smtClean="0"/>
              <a:pPr rtl="0"/>
              <a:t>27</a:t>
            </a:fld>
            <a:endParaRPr lang="ru-RU" noProof="0"/>
          </a:p>
        </p:txBody>
      </p:sp>
      <p:sp>
        <p:nvSpPr>
          <p:cNvPr id="2" name="TextBox 1"/>
          <p:cNvSpPr txBox="1"/>
          <p:nvPr/>
        </p:nvSpPr>
        <p:spPr>
          <a:xfrm>
            <a:off x="2638003" y="2500020"/>
            <a:ext cx="6845862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ru-RU" sz="2400" b="1" dirty="0">
                <a:solidFill>
                  <a:srgbClr val="212529"/>
                </a:solidFill>
                <a:latin typeface="Times New Roman"/>
                <a:ea typeface="Times New Roman"/>
              </a:rPr>
              <a:t>Документ регулирует </a:t>
            </a:r>
            <a:r>
              <a:rPr lang="ru-RU" sz="2400" dirty="0">
                <a:solidFill>
                  <a:srgbClr val="212529"/>
                </a:solidFill>
                <a:latin typeface="Times New Roman"/>
                <a:ea typeface="Times New Roman"/>
              </a:rPr>
              <a:t>организацию и осуществление образовательной деятельности по основным общеобразовательным программам дошкольного образования, в том числе особенности организации образовательной деятельности для обучающихся с ограниченными возможностями здоровья.</a:t>
            </a:r>
          </a:p>
          <a:p>
            <a:pPr lvl="0" algn="ctr">
              <a:spcAft>
                <a:spcPts val="0"/>
              </a:spcAft>
              <a:buSzPts val="1000"/>
              <a:tabLst>
                <a:tab pos="457200" algn="l"/>
              </a:tabLst>
            </a:pPr>
            <a:endParaRPr lang="ru-RU" sz="2400" b="1" dirty="0">
              <a:solidFill>
                <a:srgbClr val="212529"/>
              </a:solidFill>
              <a:latin typeface="Times New Roman"/>
            </a:endParaRPr>
          </a:p>
          <a:p>
            <a:pPr lvl="0" algn="ctr"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ru-RU" b="1" dirty="0">
                <a:solidFill>
                  <a:srgbClr val="212529"/>
                </a:solidFill>
                <a:latin typeface="Times New Roman"/>
                <a:ea typeface="Times New Roman"/>
              </a:rPr>
              <a:t>Приказ вступил в силу </a:t>
            </a:r>
            <a:r>
              <a:rPr lang="ru-RU" b="1" u="sng" dirty="0">
                <a:solidFill>
                  <a:srgbClr val="212529"/>
                </a:solidFill>
                <a:latin typeface="Times New Roman"/>
                <a:ea typeface="Times New Roman"/>
              </a:rPr>
              <a:t>с 1 января 2021 года </a:t>
            </a:r>
          </a:p>
          <a:p>
            <a:pPr lvl="0" algn="ctr"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ru-RU" b="1" dirty="0">
                <a:solidFill>
                  <a:srgbClr val="212529"/>
                </a:solidFill>
                <a:latin typeface="Times New Roman"/>
                <a:ea typeface="Times New Roman"/>
              </a:rPr>
              <a:t>и действует </a:t>
            </a:r>
            <a:r>
              <a:rPr lang="ru-RU" b="1" u="sng" dirty="0">
                <a:solidFill>
                  <a:srgbClr val="212529"/>
                </a:solidFill>
                <a:latin typeface="Times New Roman"/>
                <a:ea typeface="Times New Roman"/>
              </a:rPr>
              <a:t>до 1 сентября 2026 года</a:t>
            </a:r>
            <a:endParaRPr lang="ru-RU" b="1" u="sng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534290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0"/>
          </p:nvPr>
        </p:nvSpPr>
        <p:spPr>
          <a:xfrm>
            <a:off x="2201034" y="2346690"/>
            <a:ext cx="7193820" cy="3309641"/>
          </a:xfrm>
        </p:spPr>
        <p:txBody>
          <a:bodyPr/>
          <a:lstStyle/>
          <a:p>
            <a:pPr marL="342900" lvl="0" indent="-342900">
              <a:lnSpc>
                <a:spcPts val="1650"/>
              </a:lnSpc>
              <a:spcBef>
                <a:spcPts val="600"/>
              </a:spcBef>
              <a:spcAft>
                <a:spcPts val="6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b="1" dirty="0">
                <a:latin typeface="Times New Roman"/>
                <a:ea typeface="Times New Roman"/>
                <a:cs typeface="Times New Roman"/>
              </a:rPr>
              <a:t>Индивидуализация образовательного процесса</a:t>
            </a:r>
            <a:r>
              <a:rPr lang="ru-RU" sz="2000" dirty="0">
                <a:latin typeface="Times New Roman"/>
                <a:ea typeface="Times New Roman"/>
                <a:cs typeface="Times New Roman"/>
              </a:rPr>
              <a:t>. </a:t>
            </a:r>
          </a:p>
          <a:p>
            <a:pPr marL="342900" lvl="0" indent="-342900">
              <a:lnSpc>
                <a:spcPts val="1650"/>
              </a:lnSpc>
              <a:spcBef>
                <a:spcPts val="600"/>
              </a:spcBef>
              <a:spcAft>
                <a:spcPts val="6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b="1" dirty="0">
                <a:latin typeface="Times New Roman"/>
                <a:ea typeface="Times New Roman"/>
                <a:cs typeface="Times New Roman"/>
              </a:rPr>
              <a:t>Использование специальных методов и приёмов обучения</a:t>
            </a:r>
            <a:r>
              <a:rPr lang="ru-RU" sz="2000" dirty="0">
                <a:latin typeface="Times New Roman"/>
                <a:ea typeface="Times New Roman"/>
                <a:cs typeface="Times New Roman"/>
              </a:rPr>
              <a:t>.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ts val="1650"/>
              </a:lnSpc>
              <a:spcAft>
                <a:spcPts val="6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b="1" dirty="0">
                <a:latin typeface="Times New Roman"/>
                <a:ea typeface="Times New Roman"/>
                <a:cs typeface="Times New Roman"/>
              </a:rPr>
              <a:t>Организация коррекционно-развивающих занятий</a:t>
            </a:r>
            <a:r>
              <a:rPr lang="ru-RU" sz="2000" dirty="0">
                <a:latin typeface="Times New Roman"/>
                <a:ea typeface="Times New Roman"/>
                <a:cs typeface="Times New Roman"/>
              </a:rPr>
              <a:t>. </a:t>
            </a:r>
          </a:p>
          <a:p>
            <a:pPr marL="342900" lvl="0" indent="-342900">
              <a:lnSpc>
                <a:spcPts val="1650"/>
              </a:lnSpc>
              <a:spcAft>
                <a:spcPts val="6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b="1" dirty="0">
                <a:latin typeface="Times New Roman"/>
                <a:ea typeface="Times New Roman"/>
                <a:cs typeface="Times New Roman"/>
              </a:rPr>
              <a:t>Создание инклюзивной среды</a:t>
            </a:r>
            <a:r>
              <a:rPr lang="ru-RU" sz="2000" dirty="0">
                <a:latin typeface="Times New Roman"/>
                <a:ea typeface="Times New Roman"/>
                <a:cs typeface="Times New Roman"/>
              </a:rPr>
              <a:t>. </a:t>
            </a:r>
          </a:p>
          <a:p>
            <a:pPr marL="342900" lvl="0" indent="-342900">
              <a:lnSpc>
                <a:spcPts val="1650"/>
              </a:lnSpc>
              <a:spcAft>
                <a:spcPts val="6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b="1" dirty="0">
                <a:latin typeface="Times New Roman"/>
                <a:ea typeface="Times New Roman"/>
                <a:cs typeface="Times New Roman"/>
              </a:rPr>
              <a:t>Постоянный мониторинг развития ребёнка</a:t>
            </a:r>
            <a:r>
              <a:rPr lang="ru-RU" sz="2000" dirty="0">
                <a:latin typeface="Times New Roman"/>
                <a:ea typeface="Times New Roman"/>
                <a:cs typeface="Times New Roman"/>
              </a:rPr>
              <a:t>.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ts val="1650"/>
              </a:lnSpc>
              <a:spcAft>
                <a:spcPts val="6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b="1" dirty="0">
                <a:latin typeface="Times New Roman"/>
                <a:ea typeface="Times New Roman"/>
                <a:cs typeface="Times New Roman"/>
              </a:rPr>
              <a:t>Взаимодействие с семьёй</a:t>
            </a:r>
            <a:r>
              <a:rPr lang="ru-RU" sz="2000" dirty="0">
                <a:latin typeface="Times New Roman"/>
                <a:ea typeface="Times New Roman"/>
                <a:cs typeface="Times New Roman"/>
              </a:rPr>
              <a:t>. </a:t>
            </a:r>
          </a:p>
          <a:p>
            <a:pPr marL="342900" lvl="0" indent="-342900">
              <a:lnSpc>
                <a:spcPts val="1650"/>
              </a:lnSpc>
              <a:spcAft>
                <a:spcPts val="6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b="1" dirty="0">
                <a:latin typeface="Times New Roman"/>
                <a:ea typeface="Times New Roman"/>
                <a:cs typeface="Times New Roman"/>
              </a:rPr>
              <a:t>Междисциплинарный подход</a:t>
            </a:r>
            <a:r>
              <a:rPr lang="ru-RU" sz="2000" dirty="0">
                <a:latin typeface="Times New Roman"/>
                <a:ea typeface="Times New Roman"/>
                <a:cs typeface="Times New Roman"/>
              </a:rPr>
              <a:t>. </a:t>
            </a:r>
            <a:endParaRPr lang="ru-RU" sz="2000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748891" y="477430"/>
            <a:ext cx="7810500" cy="1183106"/>
          </a:xfrm>
        </p:spPr>
        <p:txBody>
          <a:bodyPr/>
          <a:lstStyle/>
          <a:p>
            <a:pPr algn="ctr"/>
            <a:r>
              <a:rPr lang="ru-RU" sz="2800" dirty="0">
                <a:solidFill>
                  <a:srgbClr val="333333"/>
                </a:solidFill>
                <a:latin typeface="Times New Roman"/>
                <a:ea typeface="Times New Roman"/>
              </a:rPr>
              <a:t>Особенности организации дошкольного образования для детей с ограниченными возможностями здоровья (ОВЗ)</a:t>
            </a:r>
            <a:endParaRPr lang="ru-RU" sz="280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rtl="0"/>
            <a:fld id="{7782931A-7D25-4B4B-9464-57AE418934A3}" type="slidenum">
              <a:rPr lang="ru-RU" noProof="0" smtClean="0"/>
              <a:pPr rtl="0"/>
              <a:t>28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95004094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BC9BB335-2462-3D47-A2A8-85BA2D85C1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z="2800" dirty="0">
                <a:solidFill>
                  <a:srgbClr val="212529"/>
                </a:solidFill>
                <a:latin typeface="Times New Roman"/>
                <a:ea typeface="Times New Roman"/>
              </a:rPr>
              <a:t>Количество детей в </a:t>
            </a:r>
            <a:br>
              <a:rPr lang="ru-RU" sz="2800" dirty="0">
                <a:solidFill>
                  <a:srgbClr val="212529"/>
                </a:solidFill>
                <a:latin typeface="Times New Roman"/>
                <a:ea typeface="Times New Roman"/>
              </a:rPr>
            </a:br>
            <a:r>
              <a:rPr lang="ru-RU" sz="2800" u="sng" dirty="0">
                <a:solidFill>
                  <a:srgbClr val="212529"/>
                </a:solidFill>
                <a:latin typeface="Times New Roman"/>
                <a:ea typeface="Times New Roman"/>
              </a:rPr>
              <a:t>группах компенсирующей направленности</a:t>
            </a:r>
            <a:r>
              <a:rPr lang="ru-RU" sz="2800" dirty="0">
                <a:solidFill>
                  <a:srgbClr val="212529"/>
                </a:solidFill>
                <a:latin typeface="Times New Roman"/>
                <a:ea typeface="Times New Roman"/>
              </a:rPr>
              <a:t> </a:t>
            </a:r>
            <a:br>
              <a:rPr lang="ru-RU" sz="2800" dirty="0">
                <a:solidFill>
                  <a:srgbClr val="212529"/>
                </a:solidFill>
                <a:latin typeface="Times New Roman"/>
                <a:ea typeface="Times New Roman"/>
              </a:rPr>
            </a:br>
            <a:r>
              <a:rPr lang="ru-RU" sz="2800" dirty="0">
                <a:solidFill>
                  <a:srgbClr val="212529"/>
                </a:solidFill>
                <a:latin typeface="Times New Roman"/>
                <a:ea typeface="Times New Roman"/>
              </a:rPr>
              <a:t>не должно превышать</a:t>
            </a:r>
            <a:endParaRPr lang="ru-RU" sz="2800" dirty="0"/>
          </a:p>
        </p:txBody>
      </p:sp>
      <p:graphicFrame>
        <p:nvGraphicFramePr>
          <p:cNvPr id="10" name="Таблица 10">
            <a:extLst>
              <a:ext uri="{FF2B5EF4-FFF2-40B4-BE49-F238E27FC236}">
                <a16:creationId xmlns:a16="http://schemas.microsoft.com/office/drawing/2014/main" id="{964C0837-F213-47AB-A5B5-63EB1CECC465}"/>
              </a:ext>
            </a:extLst>
          </p:cNvPr>
          <p:cNvGraphicFramePr>
            <a:graphicFrameLocks noGrp="1"/>
          </p:cNvGraphicFramePr>
          <p:nvPr>
            <p:ph type="tbl" sz="quarter" idx="10"/>
            <p:extLst>
              <p:ext uri="{D42A27DB-BD31-4B8C-83A1-F6EECF244321}">
                <p14:modId xmlns:p14="http://schemas.microsoft.com/office/powerpoint/2010/main" val="226241121"/>
              </p:ext>
            </p:extLst>
          </p:nvPr>
        </p:nvGraphicFramePr>
        <p:xfrm>
          <a:off x="2234413" y="1925904"/>
          <a:ext cx="6351237" cy="394412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32894">
                  <a:extLst>
                    <a:ext uri="{9D8B030D-6E8A-4147-A177-3AD203B41FA5}">
                      <a16:colId xmlns:a16="http://schemas.microsoft.com/office/drawing/2014/main" val="3066388131"/>
                    </a:ext>
                  </a:extLst>
                </a:gridCol>
                <a:gridCol w="1817467">
                  <a:extLst>
                    <a:ext uri="{9D8B030D-6E8A-4147-A177-3AD203B41FA5}">
                      <a16:colId xmlns:a16="http://schemas.microsoft.com/office/drawing/2014/main" val="3448344683"/>
                    </a:ext>
                  </a:extLst>
                </a:gridCol>
                <a:gridCol w="15251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7569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43925">
                <a:tc>
                  <a:txBody>
                    <a:bodyPr/>
                    <a:lstStyle/>
                    <a:p>
                      <a:pPr algn="ctr" rtl="0"/>
                      <a:endParaRPr lang="ru-RU" sz="1000" noProof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noProof="0" dirty="0">
                          <a:solidFill>
                            <a:schemeClr val="bg1"/>
                          </a:solidFill>
                        </a:rPr>
                        <a:t>К-во</a:t>
                      </a:r>
                      <a:r>
                        <a:rPr lang="ru-RU" sz="1000" b="1" baseline="0" noProof="0" dirty="0">
                          <a:solidFill>
                            <a:schemeClr val="bg1"/>
                          </a:solidFill>
                        </a:rPr>
                        <a:t> детей</a:t>
                      </a:r>
                      <a:endParaRPr lang="ru-RU" sz="1000" b="1" noProof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ru-RU" sz="1000" b="1" noProof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noProof="0" dirty="0">
                          <a:solidFill>
                            <a:schemeClr val="bg1"/>
                          </a:solidFill>
                        </a:rPr>
                        <a:t>К-во</a:t>
                      </a:r>
                      <a:r>
                        <a:rPr lang="ru-RU" sz="1000" b="1" baseline="0" noProof="0" dirty="0">
                          <a:solidFill>
                            <a:schemeClr val="bg1"/>
                          </a:solidFill>
                        </a:rPr>
                        <a:t> детей</a:t>
                      </a:r>
                      <a:endParaRPr lang="ru-RU" sz="1000" b="1" noProof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17906268"/>
                  </a:ext>
                </a:extLst>
              </a:tr>
              <a:tr h="689035">
                <a:tc>
                  <a:txBody>
                    <a:bodyPr/>
                    <a:lstStyle/>
                    <a:p>
                      <a:pPr algn="ctr" rtl="0"/>
                      <a:r>
                        <a:rPr lang="ru-RU" sz="1000" b="1" noProof="0" dirty="0">
                          <a:solidFill>
                            <a:schemeClr val="bg1"/>
                          </a:solidFill>
                        </a:rPr>
                        <a:t>ТНР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1000" noProof="0" dirty="0">
                          <a:solidFill>
                            <a:schemeClr val="bg1"/>
                          </a:solidFill>
                        </a:rPr>
                        <a:t>До 3-х лет – 6 детей</a:t>
                      </a:r>
                    </a:p>
                    <a:p>
                      <a:pPr algn="ctr" rtl="0"/>
                      <a:r>
                        <a:rPr lang="ru-RU" sz="1000" noProof="0" dirty="0">
                          <a:solidFill>
                            <a:schemeClr val="bg1"/>
                          </a:solidFill>
                        </a:rPr>
                        <a:t>Старше 3-х лет – 10 детей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1000" b="1" noProof="0" dirty="0">
                          <a:solidFill>
                            <a:schemeClr val="bg1"/>
                          </a:solidFill>
                        </a:rPr>
                        <a:t>ЗПРР</a:t>
                      </a:r>
                    </a:p>
                    <a:p>
                      <a:pPr algn="ctr" rtl="0"/>
                      <a:endParaRPr lang="ru-RU" sz="1000" b="1" noProof="0" dirty="0">
                        <a:solidFill>
                          <a:schemeClr val="bg1"/>
                        </a:solidFill>
                      </a:endParaRPr>
                    </a:p>
                    <a:p>
                      <a:pPr algn="ctr" rtl="0"/>
                      <a:r>
                        <a:rPr lang="ru-RU" sz="1000" b="1" noProof="0" dirty="0">
                          <a:solidFill>
                            <a:schemeClr val="bg1"/>
                          </a:solidFill>
                        </a:rPr>
                        <a:t>ЗПР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1000" noProof="0" dirty="0">
                          <a:solidFill>
                            <a:schemeClr val="bg1"/>
                          </a:solidFill>
                        </a:rPr>
                        <a:t>До 3-х лет – 6 детей</a:t>
                      </a:r>
                    </a:p>
                    <a:p>
                      <a:pPr algn="ctr" rtl="0"/>
                      <a:endParaRPr lang="ru-RU" sz="1000" noProof="0" dirty="0">
                        <a:solidFill>
                          <a:schemeClr val="bg1"/>
                        </a:solidFill>
                      </a:endParaRPr>
                    </a:p>
                    <a:p>
                      <a:pPr algn="ctr" rtl="0"/>
                      <a:r>
                        <a:rPr lang="ru-RU" sz="1000" noProof="0" dirty="0">
                          <a:solidFill>
                            <a:schemeClr val="bg1"/>
                          </a:solidFill>
                        </a:rPr>
                        <a:t>Старше 3-х лет – 10 детей</a:t>
                      </a:r>
                    </a:p>
                    <a:p>
                      <a:pPr algn="ctr" rtl="0"/>
                      <a:endParaRPr lang="ru-RU" sz="1000" noProof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31469555"/>
                  </a:ext>
                </a:extLst>
              </a:tr>
              <a:tr h="539245">
                <a:tc>
                  <a:txBody>
                    <a:bodyPr/>
                    <a:lstStyle/>
                    <a:p>
                      <a:pPr algn="ctr" rtl="0"/>
                      <a:r>
                        <a:rPr lang="ru-RU" sz="1000" b="1" noProof="0" dirty="0">
                          <a:solidFill>
                            <a:schemeClr val="bg1"/>
                          </a:solidFill>
                        </a:rPr>
                        <a:t>ФФНР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1000" noProof="0" dirty="0">
                          <a:solidFill>
                            <a:schemeClr val="bg1"/>
                          </a:solidFill>
                        </a:rPr>
                        <a:t>Старше 3-х лет – 12 детей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1000" b="1" noProof="0" dirty="0">
                          <a:solidFill>
                            <a:schemeClr val="bg1"/>
                          </a:solidFill>
                        </a:rPr>
                        <a:t>УО (легкой степени)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000" noProof="0" dirty="0">
                        <a:solidFill>
                          <a:schemeClr val="bg1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noProof="0" dirty="0">
                          <a:solidFill>
                            <a:schemeClr val="bg1"/>
                          </a:solidFill>
                        </a:rPr>
                        <a:t>Старше 3-х лет – 10 детей</a:t>
                      </a:r>
                    </a:p>
                    <a:p>
                      <a:pPr algn="ctr" rtl="0"/>
                      <a:endParaRPr lang="ru-RU" sz="1000" noProof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00508379"/>
                  </a:ext>
                </a:extLst>
              </a:tr>
              <a:tr h="50460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noProof="0" dirty="0">
                          <a:solidFill>
                            <a:schemeClr val="bg1"/>
                          </a:solidFill>
                        </a:rPr>
                        <a:t>Глухие</a:t>
                      </a:r>
                    </a:p>
                    <a:p>
                      <a:pPr algn="ctr" rtl="0"/>
                      <a:endParaRPr lang="ru-RU" sz="1000" b="1" noProof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1000" noProof="0" dirty="0">
                          <a:solidFill>
                            <a:schemeClr val="bg1"/>
                          </a:solidFill>
                        </a:rPr>
                        <a:t>До 3-х лет – 6 детей</a:t>
                      </a:r>
                    </a:p>
                    <a:p>
                      <a:pPr algn="ctr" rtl="0"/>
                      <a:r>
                        <a:rPr lang="ru-RU" sz="1000" noProof="0" dirty="0">
                          <a:solidFill>
                            <a:schemeClr val="bg1"/>
                          </a:solidFill>
                        </a:rPr>
                        <a:t>Старше 3-х лет – 8 детей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1000" b="1" noProof="0" dirty="0">
                          <a:solidFill>
                            <a:schemeClr val="bg1"/>
                          </a:solidFill>
                        </a:rPr>
                        <a:t>УО (умеренной, тяжелой степени)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000" noProof="0" dirty="0">
                        <a:solidFill>
                          <a:schemeClr val="bg1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noProof="0" dirty="0">
                          <a:solidFill>
                            <a:schemeClr val="bg1"/>
                          </a:solidFill>
                        </a:rPr>
                        <a:t>Старше 3-х лет – 8 детей</a:t>
                      </a:r>
                    </a:p>
                    <a:p>
                      <a:pPr algn="ctr" rtl="0"/>
                      <a:endParaRPr lang="ru-RU" sz="1000" noProof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9245">
                <a:tc>
                  <a:txBody>
                    <a:bodyPr/>
                    <a:lstStyle/>
                    <a:p>
                      <a:pPr algn="ctr" rtl="0"/>
                      <a:r>
                        <a:rPr lang="ru-RU" sz="1000" b="1" noProof="0" dirty="0">
                          <a:solidFill>
                            <a:schemeClr val="bg1"/>
                          </a:solidFill>
                        </a:rPr>
                        <a:t>Слепые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1000" noProof="0" dirty="0">
                          <a:solidFill>
                            <a:schemeClr val="bg1"/>
                          </a:solidFill>
                        </a:rPr>
                        <a:t>До 3-х лет – 6 детей</a:t>
                      </a:r>
                    </a:p>
                    <a:p>
                      <a:pPr algn="ctr" rtl="0"/>
                      <a:r>
                        <a:rPr lang="ru-RU" sz="1000" noProof="0" dirty="0">
                          <a:solidFill>
                            <a:schemeClr val="bg1"/>
                          </a:solidFill>
                        </a:rPr>
                        <a:t>Старше 3-х лет – 10 детей</a:t>
                      </a:r>
                    </a:p>
                    <a:p>
                      <a:pPr algn="ctr" rtl="0"/>
                      <a:endParaRPr lang="ru-RU" sz="1000" noProof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1000" b="1" noProof="0" dirty="0">
                          <a:solidFill>
                            <a:schemeClr val="bg1"/>
                          </a:solidFill>
                        </a:rPr>
                        <a:t>РАС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1000" noProof="0" dirty="0">
                          <a:solidFill>
                            <a:schemeClr val="bg1"/>
                          </a:solidFill>
                        </a:rPr>
                        <a:t>5 детей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6788438"/>
                  </a:ext>
                </a:extLst>
              </a:tr>
              <a:tr h="504603">
                <a:tc>
                  <a:txBody>
                    <a:bodyPr/>
                    <a:lstStyle/>
                    <a:p>
                      <a:pPr algn="ctr" rtl="0"/>
                      <a:r>
                        <a:rPr lang="ru-RU" sz="1000" b="1" noProof="0" dirty="0" err="1">
                          <a:solidFill>
                            <a:schemeClr val="bg1"/>
                          </a:solidFill>
                        </a:rPr>
                        <a:t>Амблиопия</a:t>
                      </a:r>
                      <a:r>
                        <a:rPr lang="ru-RU" sz="1000" b="1" noProof="0" dirty="0">
                          <a:solidFill>
                            <a:schemeClr val="bg1"/>
                          </a:solidFill>
                        </a:rPr>
                        <a:t>, косоглазие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1000" noProof="0" dirty="0">
                          <a:solidFill>
                            <a:schemeClr val="bg1"/>
                          </a:solidFill>
                        </a:rPr>
                        <a:t>До 3-х лет – 6 детей</a:t>
                      </a:r>
                    </a:p>
                    <a:p>
                      <a:pPr algn="ctr" rtl="0"/>
                      <a:r>
                        <a:rPr lang="ru-RU" sz="1000" noProof="0" dirty="0">
                          <a:solidFill>
                            <a:schemeClr val="bg1"/>
                          </a:solidFill>
                        </a:rPr>
                        <a:t>Старше 3-х лет – 10 детей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1000" b="1" noProof="0" dirty="0">
                          <a:solidFill>
                            <a:schemeClr val="bg1"/>
                          </a:solidFill>
                        </a:rPr>
                        <a:t>ТМНР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1000" noProof="0" dirty="0">
                          <a:solidFill>
                            <a:schemeClr val="bg1"/>
                          </a:solidFill>
                        </a:rPr>
                        <a:t>5 детей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39245">
                <a:tc>
                  <a:txBody>
                    <a:bodyPr/>
                    <a:lstStyle/>
                    <a:p>
                      <a:pPr algn="ctr" rtl="0"/>
                      <a:r>
                        <a:rPr lang="ru-RU" sz="1000" b="1" noProof="0" dirty="0">
                          <a:solidFill>
                            <a:schemeClr val="bg1"/>
                          </a:solidFill>
                        </a:rPr>
                        <a:t>НОДА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1000" noProof="0" dirty="0">
                          <a:solidFill>
                            <a:schemeClr val="bg1"/>
                          </a:solidFill>
                        </a:rPr>
                        <a:t>До 3-х лет – 6 детей</a:t>
                      </a:r>
                    </a:p>
                    <a:p>
                      <a:pPr algn="ctr" rtl="0"/>
                      <a:r>
                        <a:rPr lang="ru-RU" sz="1000" noProof="0" dirty="0">
                          <a:solidFill>
                            <a:schemeClr val="bg1"/>
                          </a:solidFill>
                        </a:rPr>
                        <a:t>Старше 3-х лет – 8 детей</a:t>
                      </a:r>
                    </a:p>
                    <a:p>
                      <a:pPr algn="ctr" rtl="0"/>
                      <a:endParaRPr lang="ru-RU" sz="1000" noProof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ru-RU" sz="1000" noProof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ru-RU" sz="1000" noProof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031A4ADA-7998-4A9D-939E-3A1B16A0F2F1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1493500" y="6292334"/>
            <a:ext cx="412750" cy="182880"/>
          </a:xfrm>
        </p:spPr>
        <p:txBody>
          <a:bodyPr rtlCol="0"/>
          <a:lstStyle/>
          <a:p>
            <a:pPr rtl="0"/>
            <a:fld id="{7782931A-7D25-4B4B-9464-57AE418934A3}" type="slidenum">
              <a:rPr lang="ru-RU" smtClean="0"/>
              <a:pPr rtl="0"/>
              <a:t>29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27618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8E966EE-4FBD-534E-AAED-6C54465EF9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dirty="0"/>
              <a:t>Введение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EC737E2-1EBF-6244-8E0A-274D170CCCE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3480" y="2286003"/>
            <a:ext cx="5072020" cy="3936772"/>
          </a:xfrm>
        </p:spPr>
        <p:txBody>
          <a:bodyPr rtlCol="0"/>
          <a:lstStyle/>
          <a:p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</a:rPr>
              <a:t>Обеспечение реализации прав детей с ограниченными возможностями здоровья (ОВЗ) и детей-инвалидов на образование является одной из важнейших задач государственной образовательной политики. </a:t>
            </a:r>
          </a:p>
          <a:p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</a:rPr>
              <a:t>Расширение образовательных возможностей этой категории обучающихся осознается как наиболее продуктивный фактор социализации детей данной группы в обществе. Важно как можно более полно реализовать образовательные потребности детей, способствовать их социальной адаптации, развитию жизненных и социальных компетенций, творческих способностей.</a:t>
            </a:r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ADE5F9E-39DA-49B7-8AA0-FF8E2B15DEEB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1493500" y="6292334"/>
            <a:ext cx="412750" cy="182880"/>
          </a:xfrm>
        </p:spPr>
        <p:txBody>
          <a:bodyPr rtlCol="0"/>
          <a:lstStyle/>
          <a:p>
            <a:pPr rtl="0"/>
            <a:fld id="{7782931A-7D25-4B4B-9464-57AE418934A3}" type="slidenum">
              <a:rPr lang="ru-RU" smtClean="0"/>
              <a:pPr/>
              <a:t>3</a:t>
            </a:fld>
            <a:endParaRPr lang="ru-RU"/>
          </a:p>
        </p:txBody>
      </p:sp>
      <p:pic>
        <p:nvPicPr>
          <p:cNvPr id="9" name="Рисунок 8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1783284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BC9BB335-2462-3D47-A2A8-85BA2D85C1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z="2800" dirty="0">
                <a:solidFill>
                  <a:srgbClr val="212529"/>
                </a:solidFill>
                <a:latin typeface="Times New Roman"/>
                <a:ea typeface="Times New Roman"/>
              </a:rPr>
              <a:t>Количество детей в </a:t>
            </a:r>
            <a:br>
              <a:rPr lang="ru-RU" sz="2800" dirty="0">
                <a:solidFill>
                  <a:srgbClr val="212529"/>
                </a:solidFill>
                <a:latin typeface="Times New Roman"/>
                <a:ea typeface="Times New Roman"/>
              </a:rPr>
            </a:br>
            <a:r>
              <a:rPr lang="ru-RU" sz="2800" u="sng" dirty="0">
                <a:solidFill>
                  <a:srgbClr val="212529"/>
                </a:solidFill>
                <a:latin typeface="Times New Roman"/>
                <a:ea typeface="Times New Roman"/>
              </a:rPr>
              <a:t>группах комбинированной направленности</a:t>
            </a:r>
            <a:r>
              <a:rPr lang="ru-RU" sz="2800" dirty="0">
                <a:solidFill>
                  <a:srgbClr val="212529"/>
                </a:solidFill>
                <a:latin typeface="Times New Roman"/>
                <a:ea typeface="Times New Roman"/>
              </a:rPr>
              <a:t> </a:t>
            </a:r>
            <a:br>
              <a:rPr lang="ru-RU" sz="2800" dirty="0">
                <a:solidFill>
                  <a:srgbClr val="212529"/>
                </a:solidFill>
                <a:latin typeface="Times New Roman"/>
                <a:ea typeface="Times New Roman"/>
              </a:rPr>
            </a:br>
            <a:r>
              <a:rPr lang="ru-RU" sz="2800" dirty="0">
                <a:solidFill>
                  <a:srgbClr val="212529"/>
                </a:solidFill>
                <a:latin typeface="Times New Roman"/>
                <a:ea typeface="Times New Roman"/>
              </a:rPr>
              <a:t>не должно превышать</a:t>
            </a:r>
            <a:endParaRPr lang="ru-RU" sz="2800" dirty="0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031A4ADA-7998-4A9D-939E-3A1B16A0F2F1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1493500" y="6292334"/>
            <a:ext cx="412750" cy="182880"/>
          </a:xfrm>
        </p:spPr>
        <p:txBody>
          <a:bodyPr rtlCol="0"/>
          <a:lstStyle/>
          <a:p>
            <a:pPr rtl="0"/>
            <a:fld id="{7782931A-7D25-4B4B-9464-57AE418934A3}" type="slidenum">
              <a:rPr lang="ru-RU" smtClean="0"/>
              <a:pPr rtl="0"/>
              <a:t>30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534074" y="2055377"/>
            <a:ext cx="10608659" cy="37164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fontAlgn="base">
              <a:spcAft>
                <a:spcPts val="1500"/>
              </a:spcAft>
              <a:buFont typeface="Symbol"/>
              <a:buChar char=""/>
            </a:pP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</a:rPr>
              <a:t>в возрасте до 3 лет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- не более 10 детей, в том числе не более 3 детей с ограниченными возможностями здоровья; </a:t>
            </a:r>
            <a:endParaRPr lang="ru-RU" sz="1600" dirty="0">
              <a:latin typeface="Times New Roman"/>
              <a:ea typeface="Times New Roman"/>
            </a:endParaRPr>
          </a:p>
          <a:p>
            <a:pPr marL="342900" lvl="0" indent="-342900" fontAlgn="base">
              <a:spcAft>
                <a:spcPts val="1500"/>
              </a:spcAft>
              <a:buFont typeface="Symbol"/>
              <a:buChar char=""/>
            </a:pP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</a:rPr>
              <a:t>в возрасте старше 3 лет: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не более 10 детей, в том числе не более 3 глухих детей, или слепых детей, или детей с нарушениями опорно-двигательного аппарата, или детей с умственной отсталостью умеренной, тяжелой степени, или с расстройствами аутистического спектра, или детей со сложным дефектом;</a:t>
            </a:r>
            <a:endParaRPr lang="ru-RU" sz="1600" dirty="0">
              <a:latin typeface="Times New Roman"/>
              <a:ea typeface="Times New Roman"/>
            </a:endParaRPr>
          </a:p>
          <a:p>
            <a:pPr marL="342900" lvl="0" indent="-342900" fontAlgn="base">
              <a:spcAft>
                <a:spcPts val="1500"/>
              </a:spcAft>
              <a:buFont typeface="Symbol"/>
              <a:buChar char=""/>
            </a:pP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</a:rPr>
              <a:t>не более 15 детей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, в том числе не более 4 слабовидящих и (или) детей с </a:t>
            </a:r>
            <a:r>
              <a:rPr lang="ru-RU" dirty="0" err="1">
                <a:solidFill>
                  <a:srgbClr val="000000"/>
                </a:solidFill>
                <a:latin typeface="Times New Roman"/>
                <a:ea typeface="Times New Roman"/>
              </a:rPr>
              <a:t>амблиопией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 и (или) косоглазием, или слабослышащих детей, или детей, имеющих тяжелые нарушения речи, или детей с умственной отсталостью легкой степени;</a:t>
            </a:r>
            <a:endParaRPr lang="ru-RU" sz="1600" dirty="0">
              <a:latin typeface="Times New Roman"/>
              <a:ea typeface="Times New Roman"/>
            </a:endParaRPr>
          </a:p>
          <a:p>
            <a:pPr marL="342900" lvl="0" indent="-342900" fontAlgn="base">
              <a:spcAft>
                <a:spcPts val="1500"/>
              </a:spcAft>
              <a:buFont typeface="Symbol"/>
              <a:buChar char=""/>
            </a:pP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</a:rPr>
              <a:t>не более 17 детей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, в том числе не более 5 детей с задержкой психического развития, детей с фонетико-фонематическими нарушениями речи.</a:t>
            </a:r>
            <a:endParaRPr lang="ru-RU" sz="16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03468854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BC9BB335-2462-3D47-A2A8-85BA2D85C1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700" y="445062"/>
            <a:ext cx="10096500" cy="1199290"/>
          </a:xfrm>
        </p:spPr>
        <p:txBody>
          <a:bodyPr rtlCol="0"/>
          <a:lstStyle/>
          <a:p>
            <a:r>
              <a:rPr lang="ru-RU" sz="2800" dirty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Штатное расписание </a:t>
            </a:r>
            <a:br>
              <a:rPr lang="ru-RU" sz="2800" dirty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ru-RU" sz="2800" dirty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 </a:t>
            </a:r>
            <a:r>
              <a:rPr lang="ru-RU" sz="2800" u="sng" dirty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группах компенсирующей направленности</a:t>
            </a:r>
            <a:endParaRPr lang="ru-RU" sz="2800" u="sng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graphicFrame>
        <p:nvGraphicFramePr>
          <p:cNvPr id="10" name="Таблица 10">
            <a:extLst>
              <a:ext uri="{FF2B5EF4-FFF2-40B4-BE49-F238E27FC236}">
                <a16:creationId xmlns:a16="http://schemas.microsoft.com/office/drawing/2014/main" id="{964C0837-F213-47AB-A5B5-63EB1CECC465}"/>
              </a:ext>
            </a:extLst>
          </p:cNvPr>
          <p:cNvGraphicFramePr>
            <a:graphicFrameLocks noGrp="1"/>
          </p:cNvGraphicFramePr>
          <p:nvPr>
            <p:ph type="tbl" sz="quarter" idx="10"/>
            <p:extLst>
              <p:ext uri="{D42A27DB-BD31-4B8C-83A1-F6EECF244321}">
                <p14:modId xmlns:p14="http://schemas.microsoft.com/office/powerpoint/2010/main" val="2318252548"/>
              </p:ext>
            </p:extLst>
          </p:nvPr>
        </p:nvGraphicFramePr>
        <p:xfrm>
          <a:off x="186115" y="1925904"/>
          <a:ext cx="10778593" cy="315589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81439">
                  <a:extLst>
                    <a:ext uri="{9D8B030D-6E8A-4147-A177-3AD203B41FA5}">
                      <a16:colId xmlns:a16="http://schemas.microsoft.com/office/drawing/2014/main" val="3066388131"/>
                    </a:ext>
                  </a:extLst>
                </a:gridCol>
                <a:gridCol w="1270450">
                  <a:extLst>
                    <a:ext uri="{9D8B030D-6E8A-4147-A177-3AD203B41FA5}">
                      <a16:colId xmlns:a16="http://schemas.microsoft.com/office/drawing/2014/main" val="3448344683"/>
                    </a:ext>
                  </a:extLst>
                </a:gridCol>
                <a:gridCol w="142386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706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1434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1380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51670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31091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412267">
                <a:tc>
                  <a:txBody>
                    <a:bodyPr/>
                    <a:lstStyle/>
                    <a:p>
                      <a:pPr algn="ctr" rtl="0"/>
                      <a:endParaRPr lang="ru-RU" sz="1000" noProof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noProof="0" dirty="0">
                          <a:solidFill>
                            <a:schemeClr val="bg1"/>
                          </a:solidFill>
                        </a:rPr>
                        <a:t>Учитель-логопед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noProof="0" dirty="0">
                          <a:solidFill>
                            <a:schemeClr val="bg1"/>
                          </a:solidFill>
                        </a:rPr>
                        <a:t>Учитель-дефектолог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noProof="0" dirty="0">
                          <a:solidFill>
                            <a:schemeClr val="bg1"/>
                          </a:solidFill>
                        </a:rPr>
                        <a:t>Педагог-психолог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ru-RU" sz="1000" b="1" noProof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noProof="0" dirty="0">
                          <a:solidFill>
                            <a:schemeClr val="bg1"/>
                          </a:solidFill>
                        </a:rPr>
                        <a:t>Учитель-логопед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noProof="0" dirty="0">
                          <a:solidFill>
                            <a:schemeClr val="bg1"/>
                          </a:solidFill>
                        </a:rPr>
                        <a:t>Учитель-дефектолог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noProof="0" dirty="0">
                          <a:solidFill>
                            <a:schemeClr val="bg1"/>
                          </a:solidFill>
                        </a:rPr>
                        <a:t>Педагог-психолог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17906268"/>
                  </a:ext>
                </a:extLst>
              </a:tr>
              <a:tr h="792823">
                <a:tc>
                  <a:txBody>
                    <a:bodyPr/>
                    <a:lstStyle/>
                    <a:p>
                      <a:pPr algn="ctr" rtl="0"/>
                      <a:r>
                        <a:rPr lang="ru-RU" sz="1100" b="1" u="none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для детей с нарушениями слуха</a:t>
                      </a:r>
                      <a:endParaRPr lang="ru-RU" sz="1000" b="1" u="none" noProof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12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не менее 0,5 штатной единицы</a:t>
                      </a:r>
                      <a:endParaRPr lang="ru-RU" sz="1200" b="0" noProof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12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не менее 1 сурдопедагога</a:t>
                      </a:r>
                      <a:endParaRPr lang="ru-RU" sz="1200" b="0" noProof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12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не менее 0,5 штатной единицы</a:t>
                      </a:r>
                      <a:endParaRPr lang="ru-RU" sz="1200" b="0" noProof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1000" b="1" noProof="0" dirty="0">
                          <a:solidFill>
                            <a:schemeClr val="bg1"/>
                          </a:solidFill>
                        </a:rPr>
                        <a:t>для</a:t>
                      </a:r>
                      <a:r>
                        <a:rPr lang="ru-RU" sz="1000" b="1" baseline="0" noProof="0" dirty="0">
                          <a:solidFill>
                            <a:schemeClr val="bg1"/>
                          </a:solidFill>
                        </a:rPr>
                        <a:t> детей </a:t>
                      </a:r>
                      <a:r>
                        <a:rPr lang="ru-RU" sz="1000" b="1" noProof="0" dirty="0">
                          <a:solidFill>
                            <a:schemeClr val="bg1"/>
                          </a:solidFill>
                        </a:rPr>
                        <a:t>с РАС*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не менее 0,5 штатной единицы</a:t>
                      </a:r>
                      <a:endParaRPr lang="ru-RU" sz="1000" noProof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не менее 0,5 штатной единицы</a:t>
                      </a:r>
                      <a:endParaRPr lang="ru-RU" sz="1000" kern="1200" noProof="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kern="1200" noProof="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ru-RU" sz="1000" kern="1200" noProof="0" dirty="0" err="1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олигофренопедагога</a:t>
                      </a:r>
                      <a:r>
                        <a:rPr lang="ru-RU" sz="1000" kern="1200" noProof="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ru-RU" sz="1000" noProof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1000" b="1" noProof="0" dirty="0">
                          <a:solidFill>
                            <a:schemeClr val="tx1"/>
                          </a:solidFill>
                        </a:rPr>
                        <a:t>-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31469555"/>
                  </a:ext>
                </a:extLst>
              </a:tr>
              <a:tr h="72939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u="none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для детей с нарушениями зрения*</a:t>
                      </a:r>
                      <a:endParaRPr lang="ru-RU" sz="800" b="1" u="none" noProof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не менее 0,5 штатной единицы</a:t>
                      </a:r>
                      <a:endParaRPr lang="ru-RU" sz="1000" noProof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не менее 1 штатной единицы </a:t>
                      </a:r>
                      <a:endParaRPr lang="ru-RU" sz="1000" noProof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не менее 0,5 штатной единицы</a:t>
                      </a:r>
                      <a:endParaRPr lang="ru-RU" sz="1000" noProof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1000" b="1" noProof="0" dirty="0">
                          <a:solidFill>
                            <a:schemeClr val="bg1"/>
                          </a:solidFill>
                        </a:rPr>
                        <a:t>для</a:t>
                      </a:r>
                      <a:r>
                        <a:rPr lang="ru-RU" sz="1000" b="1" baseline="0" noProof="0" dirty="0">
                          <a:solidFill>
                            <a:schemeClr val="bg1"/>
                          </a:solidFill>
                        </a:rPr>
                        <a:t> детей</a:t>
                      </a:r>
                      <a:r>
                        <a:rPr lang="ru-RU" sz="1000" b="1" noProof="0" dirty="0">
                          <a:solidFill>
                            <a:schemeClr val="bg1"/>
                          </a:solidFill>
                        </a:rPr>
                        <a:t> с ЗПР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не менее 0,5 штатной единицы</a:t>
                      </a:r>
                      <a:endParaRPr lang="ru-RU" sz="1000" noProof="0" dirty="0">
                        <a:solidFill>
                          <a:schemeClr val="bg1"/>
                        </a:solidFill>
                      </a:endParaRPr>
                    </a:p>
                    <a:p>
                      <a:pPr algn="ctr" rtl="0"/>
                      <a:endParaRPr lang="ru-RU" sz="1000" noProof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не менее 0,5 штатной единицы</a:t>
                      </a:r>
                      <a:endParaRPr lang="ru-RU" sz="1000" noProof="0" dirty="0">
                        <a:solidFill>
                          <a:schemeClr val="bg1"/>
                        </a:solidFill>
                      </a:endParaRPr>
                    </a:p>
                    <a:p>
                      <a:pPr algn="ctr" rtl="0"/>
                      <a:r>
                        <a:rPr lang="ru-RU" sz="1000" noProof="0" dirty="0">
                          <a:solidFill>
                            <a:schemeClr val="bg1"/>
                          </a:solidFill>
                        </a:rPr>
                        <a:t>(</a:t>
                      </a:r>
                      <a:r>
                        <a:rPr lang="ru-RU" sz="1000" noProof="0" dirty="0" err="1">
                          <a:solidFill>
                            <a:schemeClr val="bg1"/>
                          </a:solidFill>
                        </a:rPr>
                        <a:t>олигофренопедагога</a:t>
                      </a:r>
                      <a:r>
                        <a:rPr lang="ru-RU" sz="1000" noProof="0" dirty="0">
                          <a:solidFill>
                            <a:schemeClr val="bg1"/>
                          </a:solidFill>
                        </a:rPr>
                        <a:t>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не менее 0,5 штатной единицы</a:t>
                      </a:r>
                      <a:endParaRPr lang="ru-RU" sz="1000" noProof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10704">
                <a:tc>
                  <a:txBody>
                    <a:bodyPr/>
                    <a:lstStyle/>
                    <a:p>
                      <a:pPr algn="ctr" rtl="0"/>
                      <a:r>
                        <a:rPr lang="ru-RU" sz="1100" b="1" u="sng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для детей</a:t>
                      </a:r>
                      <a:r>
                        <a:rPr lang="ru-RU" sz="1100" b="1" u="sng" kern="1200" baseline="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с ТНР</a:t>
                      </a:r>
                      <a:endParaRPr lang="ru-RU" sz="1100" b="1" noProof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не менее 1 штатной единицы </a:t>
                      </a:r>
                      <a:endParaRPr lang="ru-RU" sz="1000" noProof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1000" b="1" noProof="0" dirty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не менее 0,5 штатной единицы</a:t>
                      </a:r>
                      <a:endParaRPr lang="ru-RU" sz="1000" noProof="0" dirty="0">
                        <a:solidFill>
                          <a:schemeClr val="bg1"/>
                        </a:solidFill>
                      </a:endParaRPr>
                    </a:p>
                    <a:p>
                      <a:pPr algn="ctr" rtl="0"/>
                      <a:endParaRPr lang="ru-RU" sz="1000" noProof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1000" b="1" noProof="0" dirty="0">
                          <a:solidFill>
                            <a:schemeClr val="bg1"/>
                          </a:solidFill>
                        </a:rPr>
                        <a:t>для</a:t>
                      </a:r>
                      <a:r>
                        <a:rPr lang="ru-RU" sz="1000" b="1" baseline="0" noProof="0" dirty="0">
                          <a:solidFill>
                            <a:schemeClr val="bg1"/>
                          </a:solidFill>
                        </a:rPr>
                        <a:t> детей с УО*</a:t>
                      </a:r>
                      <a:endParaRPr lang="ru-RU" sz="1000" b="1" noProof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не менее 0,5 штатной единицы</a:t>
                      </a:r>
                      <a:endParaRPr lang="ru-RU" sz="1000" noProof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не менее 1 штатной единицы </a:t>
                      </a:r>
                      <a:endParaRPr lang="ru-RU" sz="1000" noProof="0" dirty="0">
                        <a:solidFill>
                          <a:schemeClr val="bg1"/>
                        </a:solidFill>
                      </a:endParaRPr>
                    </a:p>
                    <a:p>
                      <a:pPr algn="ctr" rtl="0"/>
                      <a:r>
                        <a:rPr lang="ru-RU" sz="1000" noProof="0" dirty="0">
                          <a:solidFill>
                            <a:schemeClr val="bg1"/>
                          </a:solidFill>
                        </a:rPr>
                        <a:t>(</a:t>
                      </a:r>
                      <a:r>
                        <a:rPr lang="ru-RU" sz="1000" noProof="0" dirty="0" err="1">
                          <a:solidFill>
                            <a:schemeClr val="bg1"/>
                          </a:solidFill>
                        </a:rPr>
                        <a:t>олигофренопедагога</a:t>
                      </a:r>
                      <a:r>
                        <a:rPr lang="ru-RU" sz="1000" noProof="0" dirty="0">
                          <a:solidFill>
                            <a:schemeClr val="bg1"/>
                          </a:solidFill>
                        </a:rPr>
                        <a:t>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не менее 1 штатной единицы </a:t>
                      </a:r>
                      <a:endParaRPr lang="ru-RU" sz="1000" noProof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6788438"/>
                  </a:ext>
                </a:extLst>
              </a:tr>
              <a:tr h="61070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u="sng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для детей</a:t>
                      </a:r>
                      <a:r>
                        <a:rPr lang="ru-RU" sz="1000" b="1" u="sng" kern="1200" baseline="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с НОДА*</a:t>
                      </a:r>
                      <a:endParaRPr lang="ru-RU" sz="1000" b="1" noProof="0" dirty="0">
                        <a:solidFill>
                          <a:schemeClr val="bg1"/>
                        </a:solidFill>
                      </a:endParaRPr>
                    </a:p>
                    <a:p>
                      <a:pPr algn="ctr" rtl="0"/>
                      <a:endParaRPr lang="ru-RU" sz="1000" b="1" noProof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не менее 0,5 штатной единицы</a:t>
                      </a:r>
                      <a:endParaRPr lang="ru-RU" sz="1000" noProof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не менее 0,5 штатной единицы</a:t>
                      </a:r>
                      <a:endParaRPr lang="ru-RU" sz="1000" noProof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не менее 0,5 штатной единицы</a:t>
                      </a:r>
                      <a:endParaRPr lang="ru-RU" sz="1000" noProof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1000" b="1" noProof="0" dirty="0">
                          <a:solidFill>
                            <a:schemeClr val="bg1"/>
                          </a:solidFill>
                        </a:rPr>
                        <a:t>для детей с ТМНР*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не менее 0,5 штатной единицы</a:t>
                      </a:r>
                      <a:endParaRPr lang="ru-RU" sz="1000" noProof="0" dirty="0">
                        <a:solidFill>
                          <a:schemeClr val="bg1"/>
                        </a:solidFill>
                      </a:endParaRPr>
                    </a:p>
                    <a:p>
                      <a:pPr algn="ctr" rtl="0"/>
                      <a:endParaRPr lang="ru-RU" sz="1000" noProof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не менее 1 штатной единицы </a:t>
                      </a:r>
                      <a:endParaRPr lang="ru-RU" sz="1000" noProof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не менее 1 штатной единицы </a:t>
                      </a:r>
                      <a:endParaRPr lang="ru-RU" sz="1000" noProof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031A4ADA-7998-4A9D-939E-3A1B16A0F2F1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1493500" y="6292334"/>
            <a:ext cx="412750" cy="182880"/>
          </a:xfrm>
        </p:spPr>
        <p:txBody>
          <a:bodyPr rtlCol="0"/>
          <a:lstStyle/>
          <a:p>
            <a:pPr rtl="0"/>
            <a:fld id="{7782931A-7D25-4B4B-9464-57AE418934A3}" type="slidenum">
              <a:rPr lang="ru-RU" smtClean="0"/>
              <a:pPr rtl="0"/>
              <a:t>31</a:t>
            </a:fld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323680" y="5186994"/>
            <a:ext cx="100098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ru-RU" sz="1200" dirty="0">
                <a:solidFill>
                  <a:schemeClr val="bg1"/>
                </a:solidFill>
              </a:rPr>
              <a:t>* - для детей с ТМНР не менее 1 штатной единицы ассистента (помощника)</a:t>
            </a:r>
          </a:p>
          <a:p>
            <a:pPr marL="285750" indent="-285750">
              <a:buFont typeface="Arial" charset="0"/>
              <a:buChar char="•"/>
            </a:pPr>
            <a:r>
              <a:rPr lang="ru-RU" sz="1200" dirty="0">
                <a:solidFill>
                  <a:schemeClr val="bg1"/>
                </a:solidFill>
              </a:rPr>
              <a:t>* - для детей с НОДА не менее 0,5 штатной единицы ассистента (помощника)</a:t>
            </a:r>
          </a:p>
          <a:p>
            <a:pPr marL="285750" indent="-285750">
              <a:buFont typeface="Arial" charset="0"/>
              <a:buChar char="•"/>
            </a:pPr>
            <a:r>
              <a:rPr lang="ru-RU" sz="1200" dirty="0">
                <a:solidFill>
                  <a:schemeClr val="bg1"/>
                </a:solidFill>
              </a:rPr>
              <a:t>* - для детей с РАС, УО и нарушением зрения (слепых) не менее 1 штатной единицы </a:t>
            </a:r>
            <a:r>
              <a:rPr lang="ru-RU" sz="1200" dirty="0" err="1">
                <a:solidFill>
                  <a:schemeClr val="bg1"/>
                </a:solidFill>
              </a:rPr>
              <a:t>тьютора</a:t>
            </a:r>
            <a:endParaRPr lang="ru-RU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135240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BC9BB335-2462-3D47-A2A8-85BA2D85C1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700" y="445062"/>
            <a:ext cx="10096500" cy="1199290"/>
          </a:xfrm>
        </p:spPr>
        <p:txBody>
          <a:bodyPr rtlCol="0"/>
          <a:lstStyle/>
          <a:p>
            <a:r>
              <a:rPr lang="ru-RU" sz="2800" dirty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Штатное расписание </a:t>
            </a:r>
            <a:br>
              <a:rPr lang="ru-RU" sz="2800" dirty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ru-RU" sz="2800" u="sng" dirty="0"/>
              <a:t>в группах комбинированной направленности </a:t>
            </a:r>
            <a:endParaRPr lang="ru-RU" sz="2800" u="sng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031A4ADA-7998-4A9D-939E-3A1B16A0F2F1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1493500" y="6292334"/>
            <a:ext cx="412750" cy="182880"/>
          </a:xfrm>
        </p:spPr>
        <p:txBody>
          <a:bodyPr rtlCol="0"/>
          <a:lstStyle/>
          <a:p>
            <a:pPr rtl="0"/>
            <a:fld id="{7782931A-7D25-4B4B-9464-57AE418934A3}" type="slidenum">
              <a:rPr lang="ru-RU" smtClean="0"/>
              <a:pPr rtl="0"/>
              <a:t>32</a:t>
            </a:fld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035780" y="2241493"/>
            <a:ext cx="9459589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fontAlgn="base">
              <a:spcAft>
                <a:spcPts val="0"/>
              </a:spcAft>
              <a:buFont typeface="Symbol"/>
              <a:buChar char=""/>
            </a:pPr>
            <a:r>
              <a:rPr lang="ru-RU" sz="2000" b="1" u="sng" dirty="0">
                <a:solidFill>
                  <a:srgbClr val="000000"/>
                </a:solidFill>
                <a:latin typeface="Times New Roman"/>
                <a:ea typeface="Times New Roman"/>
              </a:rPr>
              <a:t>учителя-дефектолога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</a:rPr>
              <a:t> (сурдопедагога, тифлопедагога, </a:t>
            </a:r>
            <a:r>
              <a:rPr lang="ru-RU" sz="2000" dirty="0" err="1">
                <a:solidFill>
                  <a:srgbClr val="000000"/>
                </a:solidFill>
                <a:latin typeface="Times New Roman"/>
                <a:ea typeface="Times New Roman"/>
              </a:rPr>
              <a:t>олигофренопедагога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</a:rPr>
              <a:t>) на каждые 5 - 12 обучающихся с ограниченными возможностями здоровья;</a:t>
            </a:r>
            <a:endParaRPr lang="ru-RU" sz="2000" dirty="0">
              <a:latin typeface="Times New Roman"/>
              <a:ea typeface="Times New Roman"/>
            </a:endParaRPr>
          </a:p>
          <a:p>
            <a:pPr marL="342900" lvl="0" indent="-342900" fontAlgn="base">
              <a:spcAft>
                <a:spcPts val="0"/>
              </a:spcAft>
              <a:buFont typeface="Symbol"/>
              <a:buChar char=""/>
            </a:pPr>
            <a:r>
              <a:rPr lang="ru-RU" sz="2000" b="1" u="sng" dirty="0">
                <a:solidFill>
                  <a:srgbClr val="000000"/>
                </a:solidFill>
                <a:latin typeface="Times New Roman"/>
                <a:ea typeface="Times New Roman"/>
              </a:rPr>
              <a:t>учителя-логопеда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</a:rPr>
              <a:t> на каждые 5-12 обучающихся с ограниченными возможностями здоровья;</a:t>
            </a:r>
            <a:endParaRPr lang="ru-RU" sz="2000" dirty="0">
              <a:latin typeface="Times New Roman"/>
              <a:ea typeface="Times New Roman"/>
            </a:endParaRPr>
          </a:p>
          <a:p>
            <a:pPr marL="342900" lvl="0" indent="-342900" fontAlgn="base">
              <a:spcAft>
                <a:spcPts val="0"/>
              </a:spcAft>
              <a:buFont typeface="Symbol"/>
              <a:buChar char=""/>
            </a:pPr>
            <a:r>
              <a:rPr lang="ru-RU" sz="2000" b="1" u="sng" dirty="0">
                <a:solidFill>
                  <a:srgbClr val="000000"/>
                </a:solidFill>
                <a:latin typeface="Times New Roman"/>
                <a:ea typeface="Times New Roman"/>
              </a:rPr>
              <a:t>педагога-психолога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</a:rPr>
              <a:t> на каждые 20 обучающихся с ограниченными возможностями здоровья;</a:t>
            </a:r>
            <a:endParaRPr lang="ru-RU" sz="2000" dirty="0">
              <a:latin typeface="Times New Roman"/>
              <a:ea typeface="Times New Roman"/>
            </a:endParaRPr>
          </a:p>
          <a:p>
            <a:pPr marL="342900" lvl="0" indent="-342900" fontAlgn="base">
              <a:spcAft>
                <a:spcPts val="0"/>
              </a:spcAft>
              <a:buFont typeface="Symbol"/>
              <a:buChar char=""/>
            </a:pPr>
            <a:r>
              <a:rPr lang="ru-RU" sz="2000" b="1" u="sng" dirty="0" err="1">
                <a:solidFill>
                  <a:srgbClr val="000000"/>
                </a:solidFill>
                <a:latin typeface="Times New Roman"/>
                <a:ea typeface="Times New Roman"/>
              </a:rPr>
              <a:t>тьютора</a:t>
            </a:r>
            <a:r>
              <a:rPr lang="ru-RU" sz="2000" b="1" u="sng" dirty="0">
                <a:solidFill>
                  <a:srgbClr val="000000"/>
                </a:solidFill>
                <a:latin typeface="Times New Roman"/>
                <a:ea typeface="Times New Roman"/>
              </a:rPr>
              <a:t> на каждые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</a:rPr>
              <a:t> 1 - 5 обучающихся с ограниченными возможностями здоровья;</a:t>
            </a:r>
            <a:endParaRPr lang="ru-RU" sz="2000" dirty="0">
              <a:latin typeface="Times New Roman"/>
              <a:ea typeface="Times New Roman"/>
            </a:endParaRPr>
          </a:p>
          <a:p>
            <a:pPr marL="342900" lvl="0" indent="-342900" fontAlgn="base">
              <a:spcAft>
                <a:spcPts val="0"/>
              </a:spcAft>
              <a:buFont typeface="Symbol"/>
              <a:buChar char=""/>
            </a:pPr>
            <a:r>
              <a:rPr lang="ru-RU" sz="2000" b="1" u="sng" dirty="0">
                <a:solidFill>
                  <a:srgbClr val="000000"/>
                </a:solidFill>
                <a:latin typeface="Times New Roman"/>
                <a:ea typeface="Times New Roman"/>
              </a:rPr>
              <a:t>ассистента (помощника)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</a:rPr>
              <a:t> на каждые 1 - 5 обучающихся с ограниченными возможностями здоровья.</a:t>
            </a:r>
            <a:endParaRPr lang="ru-RU" sz="20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95329764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0"/>
          </p:nvPr>
        </p:nvSpPr>
        <p:spPr>
          <a:xfrm>
            <a:off x="1028700" y="2304344"/>
            <a:ext cx="9507130" cy="3351989"/>
          </a:xfrm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ru-RU" sz="2400" i="1" dirty="0"/>
              <a:t>Если в дошкольном учреждении </a:t>
            </a:r>
            <a:r>
              <a:rPr lang="ru-RU" sz="2400" b="1" i="1" dirty="0"/>
              <a:t>отсутствуют группы </a:t>
            </a:r>
            <a:r>
              <a:rPr lang="ru-RU" sz="2400" i="1" dirty="0"/>
              <a:t>комбинированной или компенсирующей направленности </a:t>
            </a:r>
            <a:r>
              <a:rPr lang="ru-RU" sz="2400" b="1" i="1" dirty="0"/>
              <a:t>при наличии</a:t>
            </a:r>
            <a:r>
              <a:rPr lang="ru-RU" sz="2400" i="1" dirty="0"/>
              <a:t> заявления от родителей на имя директора ОО и на имя ее учредителя в количестве не менее половины от необходимого для группы соответствующей направленности, </a:t>
            </a:r>
            <a:r>
              <a:rPr lang="ru-RU" sz="2400" b="1" i="1" dirty="0"/>
              <a:t>такая группа может быть организована</a:t>
            </a:r>
            <a:r>
              <a:rPr lang="ru-RU" b="1" i="1" dirty="0"/>
              <a:t>.</a:t>
            </a: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rtl="0"/>
            <a:fld id="{7782931A-7D25-4B4B-9464-57AE418934A3}" type="slidenum">
              <a:rPr lang="ru-RU" noProof="0" smtClean="0"/>
              <a:pPr rtl="0"/>
              <a:t>33</a:t>
            </a:fld>
            <a:endParaRPr lang="ru-RU" noProof="0"/>
          </a:p>
        </p:txBody>
      </p:sp>
      <p:sp>
        <p:nvSpPr>
          <p:cNvPr id="9" name="TextBox 8"/>
          <p:cNvSpPr txBox="1"/>
          <p:nvPr/>
        </p:nvSpPr>
        <p:spPr>
          <a:xfrm>
            <a:off x="3342011" y="849664"/>
            <a:ext cx="35119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solidFill>
                  <a:schemeClr val="bg1"/>
                </a:solidFill>
              </a:rPr>
              <a:t>ВАЖНО!</a:t>
            </a:r>
          </a:p>
        </p:txBody>
      </p:sp>
    </p:spTree>
    <p:extLst>
      <p:ext uri="{BB962C8B-B14F-4D97-AF65-F5344CB8AC3E}">
        <p14:creationId xmlns:p14="http://schemas.microsoft.com/office/powerpoint/2010/main" val="166237901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938677" y="639271"/>
            <a:ext cx="10438726" cy="1005081"/>
          </a:xfrm>
        </p:spPr>
        <p:txBody>
          <a:bodyPr/>
          <a:lstStyle/>
          <a:p>
            <a:pPr algn="ctr"/>
            <a:r>
              <a:rPr lang="ru-RU" sz="2000" dirty="0"/>
              <a:t>ФГОС </a:t>
            </a:r>
            <a:r>
              <a:rPr lang="ru-RU" sz="2000" dirty="0" err="1"/>
              <a:t>утверждёны</a:t>
            </a:r>
            <a:r>
              <a:rPr lang="ru-RU" sz="2000" dirty="0"/>
              <a:t> приказом Министерства образования и науки РФ </a:t>
            </a:r>
            <a:br>
              <a:rPr lang="ru-RU" sz="2000" dirty="0"/>
            </a:br>
            <a:r>
              <a:rPr lang="ru-RU" sz="2000" dirty="0"/>
              <a:t>от 19 декабря 2014 года №1598</a:t>
            </a:r>
            <a:br>
              <a:rPr lang="ru-RU" sz="2000" dirty="0"/>
            </a:br>
            <a:r>
              <a:rPr lang="ru-RU" sz="2000" dirty="0"/>
              <a:t>ФГОС </a:t>
            </a:r>
            <a:r>
              <a:rPr lang="ru-RU" sz="2000" u="sng" dirty="0"/>
              <a:t>с 1 сентября 2016 г. вступили в законную силу</a:t>
            </a:r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ctr"/>
            <a:r>
              <a:rPr lang="ru-RU" b="1" dirty="0"/>
              <a:t>Федеральный государственный образовательный стандарт начального общего образования обучающихся с ограниченными возможностями здоровья </a:t>
            </a:r>
          </a:p>
          <a:p>
            <a:pPr algn="ctr"/>
            <a:r>
              <a:rPr lang="ru-RU" b="1" dirty="0"/>
              <a:t>(ФГОС НОО ОВЗ)</a:t>
            </a:r>
            <a:r>
              <a:rPr lang="ru-RU" dirty="0"/>
              <a:t> </a:t>
            </a:r>
          </a:p>
          <a:p>
            <a:pPr algn="ctr"/>
            <a:r>
              <a:rPr lang="ru-RU" dirty="0"/>
              <a:t> это совокупность обязательных требований при реализации адаптированных основных общеобразовательных программ начального общего образования</a:t>
            </a:r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1"/>
          </p:nvPr>
        </p:nvSpPr>
        <p:spPr>
          <a:xfrm>
            <a:off x="6248400" y="2286000"/>
            <a:ext cx="4876800" cy="3184216"/>
          </a:xfrm>
        </p:spPr>
        <p:txBody>
          <a:bodyPr/>
          <a:lstStyle/>
          <a:p>
            <a:pPr algn="ctr"/>
            <a:r>
              <a:rPr lang="ru-RU" b="1" dirty="0"/>
              <a:t>Федеральный государственный образовательный стандарт образования обучающихся с умственной отсталостью (интеллектуальными нарушениями)</a:t>
            </a:r>
            <a:r>
              <a:rPr lang="ru-RU" dirty="0"/>
              <a:t> </a:t>
            </a:r>
          </a:p>
          <a:p>
            <a:pPr algn="ctr"/>
            <a:r>
              <a:rPr lang="ru-RU" dirty="0"/>
              <a:t>представляет собой </a:t>
            </a:r>
            <a:r>
              <a:rPr lang="ru-RU" b="1" dirty="0"/>
              <a:t>совокупность обязательных требований при реализации адаптированных основных общеобразовательных программ (АООП)</a:t>
            </a:r>
            <a:r>
              <a:rPr lang="ru-RU" dirty="0"/>
              <a:t> в организациях, осуществляющих образовательную деятельность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 rtl="0"/>
            <a:fld id="{7782931A-7D25-4B4B-9464-57AE418934A3}" type="slidenum">
              <a:rPr lang="ru-RU" noProof="0" smtClean="0"/>
              <a:pPr rtl="0"/>
              <a:t>34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46143510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028699" y="485522"/>
            <a:ext cx="10114033" cy="1158830"/>
          </a:xfrm>
        </p:spPr>
        <p:txBody>
          <a:bodyPr/>
          <a:lstStyle/>
          <a:p>
            <a:pPr algn="ctr"/>
            <a:r>
              <a:rPr lang="ru-RU" sz="3600" dirty="0">
                <a:solidFill>
                  <a:srgbClr val="212529"/>
                </a:solidFill>
                <a:latin typeface="Times New Roman"/>
                <a:ea typeface="Times New Roman"/>
              </a:rPr>
              <a:t>Адаптированная образовательная программа</a:t>
            </a:r>
            <a:br>
              <a:rPr lang="ru-RU" sz="3600" dirty="0">
                <a:solidFill>
                  <a:srgbClr val="212529"/>
                </a:solidFill>
                <a:latin typeface="Times New Roman"/>
                <a:ea typeface="Times New Roman"/>
              </a:rPr>
            </a:br>
            <a:r>
              <a:rPr lang="ru-RU" sz="2000" dirty="0">
                <a:solidFill>
                  <a:srgbClr val="212529"/>
                </a:solidFill>
                <a:latin typeface="Times New Roman"/>
                <a:ea typeface="Times New Roman"/>
              </a:rPr>
              <a:t>(в соответствии с </a:t>
            </a:r>
            <a:r>
              <a:rPr lang="ru-RU" sz="2000" u="sng" dirty="0">
                <a:solidFill>
                  <a:srgbClr val="212529"/>
                </a:solidFill>
                <a:latin typeface="Times New Roman"/>
                <a:ea typeface="Times New Roman"/>
              </a:rPr>
              <a:t>п. 28 ст. 2 ФЗ № 273)</a:t>
            </a:r>
            <a:endParaRPr lang="ru-RU" sz="200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4294967295"/>
          </p:nvPr>
        </p:nvSpPr>
        <p:spPr>
          <a:xfrm>
            <a:off x="11779250" y="6292850"/>
            <a:ext cx="412750" cy="182563"/>
          </a:xfrm>
        </p:spPr>
        <p:txBody>
          <a:bodyPr/>
          <a:lstStyle/>
          <a:p>
            <a:pPr rtl="0"/>
            <a:fld id="{7782931A-7D25-4B4B-9464-57AE418934A3}" type="slidenum">
              <a:rPr lang="ru-RU" noProof="0" smtClean="0"/>
              <a:pPr rtl="0"/>
              <a:t>35</a:t>
            </a:fld>
            <a:endParaRPr lang="ru-RU" noProof="0"/>
          </a:p>
        </p:txBody>
      </p:sp>
      <p:sp>
        <p:nvSpPr>
          <p:cNvPr id="10" name="TextBox 9"/>
          <p:cNvSpPr txBox="1"/>
          <p:nvPr/>
        </p:nvSpPr>
        <p:spPr>
          <a:xfrm>
            <a:off x="2152481" y="2249586"/>
            <a:ext cx="7881643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rgbClr val="212529"/>
                </a:solidFill>
                <a:latin typeface="Times New Roman"/>
                <a:ea typeface="Times New Roman"/>
              </a:rPr>
              <a:t>это образовательная программа, адаптированная для обучения лиц с ограниченными возможностями здоровья с учетом особенностей их психофизического развития, индивидуальных возможностей и при необходимости обеспечивающая коррекцию нарушений развития и социальную адаптацию указанных лиц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85511040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Grp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0" b="1120"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879682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sz="quarter" idx="10"/>
          </p:nvPr>
        </p:nvSpPr>
        <p:spPr>
          <a:xfrm>
            <a:off x="1028699" y="2304344"/>
            <a:ext cx="9806536" cy="3384357"/>
          </a:xfrm>
        </p:spPr>
        <p:txBody>
          <a:bodyPr/>
          <a:lstStyle/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ru-RU" i="1" dirty="0"/>
              <a:t>определение варианта программы осуществляется </a:t>
            </a:r>
            <a:r>
              <a:rPr lang="ru-RU" b="1" i="1" dirty="0"/>
              <a:t>на основе рекомендаций ПМПК</a:t>
            </a:r>
            <a:r>
              <a:rPr lang="ru-RU" i="1" dirty="0"/>
              <a:t>, сформулированных по результатам его комплексного психолого-медико-педагогического обследования </a:t>
            </a:r>
          </a:p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ru-RU" b="1" i="1" dirty="0"/>
              <a:t>в случае </a:t>
            </a:r>
            <a:r>
              <a:rPr lang="ru-RU" i="1" dirty="0"/>
              <a:t>наличия у обучающегося </a:t>
            </a:r>
            <a:r>
              <a:rPr lang="ru-RU" b="1" i="1" dirty="0"/>
              <a:t>инвалидности</a:t>
            </a:r>
            <a:r>
              <a:rPr lang="ru-RU" i="1" dirty="0"/>
              <a:t> – с учетом ИПРА и мнения родителей (законных представителей)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196354" y="898216"/>
            <a:ext cx="32691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>
                <a:solidFill>
                  <a:schemeClr val="bg1"/>
                </a:solidFill>
              </a:rPr>
              <a:t>ВАЖНО!</a:t>
            </a:r>
          </a:p>
        </p:txBody>
      </p:sp>
    </p:spTree>
    <p:extLst>
      <p:ext uri="{BB962C8B-B14F-4D97-AF65-F5344CB8AC3E}">
        <p14:creationId xmlns:p14="http://schemas.microsoft.com/office/powerpoint/2010/main" val="129837845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1052825" y="3319720"/>
            <a:ext cx="4868860" cy="1942138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>
                <a:solidFill>
                  <a:srgbClr val="212529"/>
                </a:solidFill>
                <a:latin typeface="Times New Roman"/>
                <a:ea typeface="Times New Roman"/>
              </a:rPr>
              <a:t>к окончанию уровня начального общего образования результаты обучения должны соответствовать требованиям ФГОС НОО, т.е. уровень </a:t>
            </a:r>
            <a:r>
              <a:rPr lang="ru-RU" dirty="0" err="1">
                <a:solidFill>
                  <a:srgbClr val="212529"/>
                </a:solidFill>
                <a:latin typeface="Times New Roman"/>
                <a:ea typeface="Times New Roman"/>
              </a:rPr>
              <a:t>обученности</a:t>
            </a:r>
            <a:r>
              <a:rPr lang="ru-RU" dirty="0">
                <a:solidFill>
                  <a:srgbClr val="212529"/>
                </a:solidFill>
                <a:latin typeface="Times New Roman"/>
                <a:ea typeface="Times New Roman"/>
              </a:rPr>
              <a:t> ребенка с ОВЗ должен соответствовать уровню </a:t>
            </a:r>
            <a:r>
              <a:rPr lang="ru-RU" dirty="0" err="1">
                <a:solidFill>
                  <a:srgbClr val="212529"/>
                </a:solidFill>
                <a:latin typeface="Times New Roman"/>
                <a:ea typeface="Times New Roman"/>
              </a:rPr>
              <a:t>обученности</a:t>
            </a:r>
            <a:r>
              <a:rPr lang="ru-RU" dirty="0">
                <a:solidFill>
                  <a:srgbClr val="212529"/>
                </a:solidFill>
                <a:latin typeface="Times New Roman"/>
                <a:ea typeface="Times New Roman"/>
              </a:rPr>
              <a:t> нормативно развивающегося сверстника, и, соответственно, не должно быть академических задолженностей по предметам.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11"/>
          </p:nvPr>
        </p:nvSpPr>
        <p:spPr>
          <a:xfrm>
            <a:off x="6285649" y="3376363"/>
            <a:ext cx="4868860" cy="1942138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>
                <a:solidFill>
                  <a:srgbClr val="212529"/>
                </a:solidFill>
                <a:latin typeface="Times New Roman"/>
                <a:ea typeface="Times New Roman"/>
              </a:rPr>
              <a:t>к окончанию уровня начального общего образования результаты обучения могут не соответствовать требованиям ФГОС НОО, т.к. эти варианты реализуются для обучающихся с различными степенями умственной отсталости.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234413" y="388418"/>
            <a:ext cx="7810500" cy="1247842"/>
          </a:xfrm>
        </p:spPr>
        <p:txBody>
          <a:bodyPr/>
          <a:lstStyle/>
          <a:p>
            <a:pPr algn="ctr"/>
            <a:r>
              <a:rPr lang="ru-RU" sz="4000" i="1" dirty="0"/>
              <a:t>Результаты освоения АООП</a:t>
            </a: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7"/>
          </p:nvPr>
        </p:nvSpPr>
        <p:spPr>
          <a:xfrm>
            <a:off x="941616" y="2328553"/>
            <a:ext cx="4963884" cy="754511"/>
          </a:xfrm>
        </p:spPr>
        <p:txBody>
          <a:bodyPr/>
          <a:lstStyle/>
          <a:p>
            <a:pPr algn="ctr">
              <a:lnSpc>
                <a:spcPts val="2160"/>
              </a:lnSpc>
              <a:spcBef>
                <a:spcPts val="0"/>
              </a:spcBef>
            </a:pPr>
            <a:r>
              <a:rPr lang="ru-RU" i="1" dirty="0">
                <a:solidFill>
                  <a:srgbClr val="212529"/>
                </a:solidFill>
                <a:latin typeface="Times New Roman"/>
                <a:ea typeface="Times New Roman"/>
              </a:rPr>
              <a:t>При обучении детей с ОВЗ </a:t>
            </a:r>
          </a:p>
          <a:p>
            <a:pPr algn="ctr">
              <a:lnSpc>
                <a:spcPts val="2160"/>
              </a:lnSpc>
              <a:spcBef>
                <a:spcPts val="0"/>
              </a:spcBef>
            </a:pPr>
            <a:r>
              <a:rPr lang="ru-RU" i="1" dirty="0">
                <a:solidFill>
                  <a:srgbClr val="212529"/>
                </a:solidFill>
                <a:latin typeface="Times New Roman"/>
                <a:ea typeface="Times New Roman"/>
              </a:rPr>
              <a:t>по вариантам 1 и 2 АООП</a:t>
            </a:r>
            <a:endParaRPr lang="ru-RU" i="1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pPr algn="ctr">
              <a:spcBef>
                <a:spcPts val="0"/>
              </a:spcBef>
            </a:pPr>
            <a:r>
              <a:rPr lang="ru-RU" i="1" dirty="0">
                <a:solidFill>
                  <a:srgbClr val="212529"/>
                </a:solidFill>
                <a:latin typeface="Times New Roman"/>
                <a:ea typeface="Times New Roman"/>
              </a:rPr>
              <a:t>При обучении детей с ОВЗ </a:t>
            </a:r>
          </a:p>
          <a:p>
            <a:pPr algn="ctr">
              <a:spcBef>
                <a:spcPts val="0"/>
              </a:spcBef>
            </a:pPr>
            <a:r>
              <a:rPr lang="ru-RU" i="1" dirty="0">
                <a:solidFill>
                  <a:srgbClr val="212529"/>
                </a:solidFill>
                <a:latin typeface="Times New Roman"/>
                <a:ea typeface="Times New Roman"/>
              </a:rPr>
              <a:t>по вариантам 3 и 4 АООП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412612315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half" idx="2"/>
          </p:nvPr>
        </p:nvSpPr>
        <p:spPr>
          <a:xfrm>
            <a:off x="1093285" y="2502423"/>
            <a:ext cx="4868860" cy="2247601"/>
          </a:xfrm>
        </p:spPr>
        <p:txBody>
          <a:bodyPr/>
          <a:lstStyle/>
          <a:p>
            <a:pPr marL="0" indent="0" algn="ctr">
              <a:spcBef>
                <a:spcPts val="0"/>
              </a:spcBef>
              <a:buNone/>
            </a:pPr>
            <a:r>
              <a:rPr lang="ru-RU" b="1" dirty="0">
                <a:solidFill>
                  <a:srgbClr val="212529"/>
                </a:solidFill>
                <a:latin typeface="Times New Roman"/>
                <a:ea typeface="Times New Roman"/>
              </a:rPr>
              <a:t>получают образование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b="1" dirty="0">
                <a:solidFill>
                  <a:srgbClr val="212529"/>
                </a:solidFill>
                <a:latin typeface="Times New Roman"/>
                <a:ea typeface="Times New Roman"/>
              </a:rPr>
              <a:t>по варианту 1 или 2 АООП</a:t>
            </a:r>
            <a:r>
              <a:rPr lang="ru-RU" dirty="0">
                <a:solidFill>
                  <a:srgbClr val="212529"/>
                </a:solidFill>
                <a:latin typeface="Times New Roman"/>
                <a:ea typeface="Times New Roman"/>
              </a:rPr>
              <a:t>,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dirty="0">
                <a:solidFill>
                  <a:srgbClr val="212529"/>
                </a:solidFill>
                <a:latin typeface="Times New Roman"/>
                <a:ea typeface="Times New Roman"/>
              </a:rPr>
              <a:t>которая при необходимости индивидуализируется (специальная индивидуальная программа развития - СИПР, индивидуальный учебный план), учитывая образовательные потребности отдельного обучающегося с умственной отсталостью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1"/>
          </p:nvPr>
        </p:nvSpPr>
        <p:spPr>
          <a:xfrm>
            <a:off x="6293741" y="2478148"/>
            <a:ext cx="4868860" cy="2514638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>
                <a:solidFill>
                  <a:srgbClr val="212529"/>
                </a:solidFill>
                <a:latin typeface="Times New Roman"/>
                <a:ea typeface="Times New Roman"/>
              </a:rPr>
              <a:t>Специальная индивидуальная программа развития (СИПР) </a:t>
            </a:r>
          </a:p>
          <a:p>
            <a:pPr marL="0" indent="0" algn="ctr">
              <a:buNone/>
            </a:pPr>
            <a:r>
              <a:rPr lang="ru-RU" b="1" dirty="0">
                <a:solidFill>
                  <a:srgbClr val="212529"/>
                </a:solidFill>
                <a:latin typeface="Times New Roman"/>
                <a:ea typeface="Times New Roman"/>
              </a:rPr>
              <a:t>разрабатывается </a:t>
            </a:r>
            <a:r>
              <a:rPr lang="ru-RU" dirty="0">
                <a:solidFill>
                  <a:srgbClr val="212529"/>
                </a:solidFill>
                <a:latin typeface="Times New Roman"/>
                <a:ea typeface="Times New Roman"/>
              </a:rPr>
              <a:t>для обучающегося с сочетанными нарушениями, в том числе, с умственной отсталостью умеренной, тяжелой, или глубокой степени, максимально на один год на основе АООП, учитывает индивидуальную специфику образования ребенка с тяжелыми и множественными нарушениями развития</a:t>
            </a:r>
            <a:endParaRPr lang="ru-RU" dirty="0"/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28699" y="436970"/>
            <a:ext cx="10122125" cy="1207382"/>
          </a:xfrm>
        </p:spPr>
        <p:txBody>
          <a:bodyPr/>
          <a:lstStyle/>
          <a:p>
            <a:pPr algn="ctr"/>
            <a:r>
              <a:rPr lang="ru-RU" dirty="0"/>
              <a:t>Обучающиеся с УО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pPr rtl="0"/>
            <a:fld id="{7782931A-7D25-4B4B-9464-57AE418934A3}" type="slidenum">
              <a:rPr lang="ru-RU" noProof="0" smtClean="0"/>
              <a:pPr rtl="0"/>
              <a:t>39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2316797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028700" y="534074"/>
            <a:ext cx="10096500" cy="979136"/>
          </a:xfrm>
        </p:spPr>
        <p:txBody>
          <a:bodyPr/>
          <a:lstStyle/>
          <a:p>
            <a:r>
              <a:rPr lang="ru-RU" sz="2800" dirty="0">
                <a:solidFill>
                  <a:srgbClr val="000000"/>
                </a:solidFill>
                <a:latin typeface="Times New Roman"/>
                <a:ea typeface="Calibri"/>
              </a:rPr>
              <a:t>Приоритетами нормативно-правового регулирования в сфере образования детей с ОВЗ являются:</a:t>
            </a:r>
            <a:endParaRPr lang="ru-RU" sz="280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rtl="0"/>
            <a:fld id="{7782931A-7D25-4B4B-9464-57AE418934A3}" type="slidenum">
              <a:rPr lang="ru-RU" noProof="0" smtClean="0"/>
              <a:pPr rtl="0"/>
              <a:t>4</a:t>
            </a:fld>
            <a:endParaRPr lang="ru-RU" noProof="0"/>
          </a:p>
        </p:txBody>
      </p:sp>
      <p:sp>
        <p:nvSpPr>
          <p:cNvPr id="10" name="TextBox 9"/>
          <p:cNvSpPr txBox="1"/>
          <p:nvPr/>
        </p:nvSpPr>
        <p:spPr>
          <a:xfrm>
            <a:off x="1100516" y="1893536"/>
            <a:ext cx="9038803" cy="39035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ru-RU" sz="2400" dirty="0">
                <a:solidFill>
                  <a:srgbClr val="000000"/>
                </a:solidFill>
                <a:latin typeface="Times New Roman"/>
                <a:ea typeface="Calibri"/>
              </a:rPr>
              <a:t>обеспечение доступности качественного общего образования;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ru-RU" sz="2400" dirty="0">
                <a:solidFill>
                  <a:srgbClr val="000000"/>
                </a:solidFill>
                <a:latin typeface="Times New Roman"/>
                <a:ea typeface="Calibri"/>
              </a:rPr>
              <a:t>повышение качества учебной литературы;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ru-RU" sz="2400" dirty="0">
                <a:solidFill>
                  <a:srgbClr val="000000"/>
                </a:solidFill>
                <a:latin typeface="Times New Roman"/>
                <a:ea typeface="Calibri"/>
              </a:rPr>
              <a:t>повышение уровня оплаты труда работников образования;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ru-RU" sz="2400" dirty="0">
                <a:solidFill>
                  <a:srgbClr val="000000"/>
                </a:solidFill>
                <a:latin typeface="Times New Roman"/>
                <a:ea typeface="Calibri"/>
              </a:rPr>
              <a:t>модернизация системы подготовки, переподготовки и повышения квалификации работников образования;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ru-RU" sz="2400" dirty="0">
                <a:solidFill>
                  <a:srgbClr val="000000"/>
                </a:solidFill>
                <a:latin typeface="Times New Roman"/>
                <a:ea typeface="Calibri"/>
              </a:rPr>
              <a:t>расширение общественного участия в управлении образованием;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ru-RU" sz="2400" dirty="0">
                <a:solidFill>
                  <a:srgbClr val="000000"/>
                </a:solidFill>
                <a:latin typeface="Times New Roman"/>
                <a:ea typeface="Calibri"/>
              </a:rPr>
              <a:t>развитие сети образовательных учреждений.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22507717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AB67F85-B014-E54D-AC82-A789515E82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Спасибо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D87CE19-F795-8240-B223-A5CA7C9DE0E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 rtlCol="0"/>
          <a:lstStyle/>
          <a:p>
            <a:pPr algn="ctr" rtl="0"/>
            <a:r>
              <a:rPr lang="ru-RU" sz="2400" b="1" dirty="0"/>
              <a:t>«Счастье детей – здоровье, </a:t>
            </a:r>
          </a:p>
          <a:p>
            <a:pPr algn="ctr" rtl="0"/>
            <a:r>
              <a:rPr lang="ru-RU" sz="2400" b="1" dirty="0"/>
              <a:t>здоровье детей – наша цель!»</a:t>
            </a: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788D6534-C18A-6F43-BFAE-88E2F83FD9B4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6249015" y="4133599"/>
            <a:ext cx="4876800" cy="1975888"/>
          </a:xfrm>
        </p:spPr>
        <p:txBody>
          <a:bodyPr rtlCol="0"/>
          <a:lstStyle/>
          <a:p>
            <a:pPr rtl="0"/>
            <a:r>
              <a:rPr lang="ru-RU" dirty="0"/>
              <a:t>     Наш сайт:</a:t>
            </a:r>
          </a:p>
          <a:p>
            <a:r>
              <a:rPr lang="en-US" dirty="0">
                <a:hlinkClick r:id="rId3"/>
              </a:rPr>
              <a:t>https://</a:t>
            </a:r>
            <a:r>
              <a:rPr lang="ru-RU" dirty="0" err="1">
                <a:hlinkClick r:id="rId3"/>
              </a:rPr>
              <a:t>луганск-развитие.до-лнр.рф</a:t>
            </a:r>
            <a:r>
              <a:rPr lang="ru-RU" dirty="0">
                <a:hlinkClick r:id="rId3"/>
              </a:rPr>
              <a:t>/</a:t>
            </a:r>
            <a:endParaRPr lang="ru-RU" dirty="0"/>
          </a:p>
          <a:p>
            <a:r>
              <a:rPr lang="ru-RU" dirty="0"/>
              <a:t>ЛНР, г. Луганск, кв. Алексеева,14 </a:t>
            </a:r>
          </a:p>
          <a:p>
            <a:r>
              <a:rPr lang="ru-RU" dirty="0"/>
              <a:t>+7 (8572) 58-29-55 </a:t>
            </a:r>
          </a:p>
          <a:p>
            <a:r>
              <a:rPr lang="ru-RU" dirty="0"/>
              <a:t>+7 (959) 133 17 94 </a:t>
            </a:r>
          </a:p>
          <a:p>
            <a:r>
              <a:rPr lang="ru-RU" dirty="0"/>
              <a:t>lug2023pmpk@mail.ru</a:t>
            </a:r>
          </a:p>
        </p:txBody>
      </p:sp>
      <p:sp>
        <p:nvSpPr>
          <p:cNvPr id="8" name="Номер слайда 7">
            <a:extLst>
              <a:ext uri="{FF2B5EF4-FFF2-40B4-BE49-F238E27FC236}">
                <a16:creationId xmlns:a16="http://schemas.microsoft.com/office/drawing/2014/main" id="{8A0CAF6B-5914-4E2F-90A1-4B2D92D5ADC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11493500" y="6292334"/>
            <a:ext cx="412750" cy="182880"/>
          </a:xfrm>
        </p:spPr>
        <p:txBody>
          <a:bodyPr rtlCol="0"/>
          <a:lstStyle/>
          <a:p>
            <a:pPr rtl="0"/>
            <a:fld id="{7782931A-7D25-4B4B-9464-57AE418934A3}" type="slidenum">
              <a:rPr lang="ru-RU" smtClean="0"/>
              <a:pPr rtl="0"/>
              <a:t>40</a:t>
            </a:fld>
            <a:endParaRPr lang="ru-RU"/>
          </a:p>
        </p:txBody>
      </p:sp>
      <p:sp>
        <p:nvSpPr>
          <p:cNvPr id="11" name="Дата 5">
            <a:extLst>
              <a:ext uri="{FF2B5EF4-FFF2-40B4-BE49-F238E27FC236}">
                <a16:creationId xmlns:a16="http://schemas.microsoft.com/office/drawing/2014/main" id="{1B14126F-4B52-483C-8C08-EBEA0B493FA3}"/>
              </a:ext>
            </a:extLst>
          </p:cNvPr>
          <p:cNvSpPr txBox="1">
            <a:spLocks/>
          </p:cNvSpPr>
          <p:nvPr/>
        </p:nvSpPr>
        <p:spPr>
          <a:xfrm>
            <a:off x="9830818" y="6292334"/>
            <a:ext cx="1522982" cy="182880"/>
          </a:xfrm>
          <a:prstGeom prst="rect">
            <a:avLst/>
          </a:prstGeom>
        </p:spPr>
        <p:txBody>
          <a:bodyPr lIns="0" tIns="0" rIns="0" bIns="0" rtlCol="0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0"/>
            <a:r>
              <a:rPr lang="ru-RU" sz="1200" dirty="0">
                <a:solidFill>
                  <a:schemeClr val="bg1"/>
                </a:solidFill>
              </a:rPr>
              <a:t>1 октября 2025 г. </a:t>
            </a:r>
          </a:p>
        </p:txBody>
      </p:sp>
      <p:pic>
        <p:nvPicPr>
          <p:cNvPr id="12" name="Picture 2"/>
          <p:cNvPicPr>
            <a:picLocks noGrp="1" noChangeAspect="1" noChangeArrowheads="1"/>
          </p:cNvPicPr>
          <p:nvPr>
            <p:ph type="pic" sz="quarter" idx="10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41425"/>
            <a:ext cx="4837113" cy="4837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432356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28700" y="663547"/>
            <a:ext cx="10096500" cy="980805"/>
          </a:xfrm>
        </p:spPr>
        <p:txBody>
          <a:bodyPr/>
          <a:lstStyle/>
          <a:p>
            <a:r>
              <a:rPr lang="ru-RU" sz="2400" dirty="0">
                <a:solidFill>
                  <a:srgbClr val="000000"/>
                </a:solidFill>
                <a:latin typeface="Times New Roman"/>
                <a:ea typeface="Calibri"/>
              </a:rPr>
              <a:t>Нормативно-правовую базу в области образования детей с ограниченными возможностями здоровья в Российской Федерации составляют документы нескольких уровней</a:t>
            </a:r>
            <a:endParaRPr lang="ru-RU" sz="240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rtl="0"/>
            <a:fld id="{7782931A-7D25-4B4B-9464-57AE418934A3}" type="slidenum">
              <a:rPr lang="ru-RU" noProof="0" smtClean="0"/>
              <a:pPr rtl="0"/>
              <a:t>5</a:t>
            </a:fld>
            <a:endParaRPr lang="ru-RU" noProof="0"/>
          </a:p>
        </p:txBody>
      </p:sp>
      <p:sp>
        <p:nvSpPr>
          <p:cNvPr id="7" name="TextBox 6"/>
          <p:cNvSpPr txBox="1"/>
          <p:nvPr/>
        </p:nvSpPr>
        <p:spPr>
          <a:xfrm>
            <a:off x="1011504" y="2047285"/>
            <a:ext cx="998557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2000" u="sng" dirty="0">
                <a:solidFill>
                  <a:srgbClr val="000000"/>
                </a:solidFill>
                <a:latin typeface="Times New Roman"/>
                <a:ea typeface="Calibri"/>
              </a:rPr>
              <a:t>международные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Calibri"/>
              </a:rPr>
              <a:t> (подписанные СССР или РФ);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2000" u="sng" dirty="0">
                <a:solidFill>
                  <a:srgbClr val="000000"/>
                </a:solidFill>
                <a:latin typeface="Times New Roman"/>
                <a:ea typeface="Calibri"/>
              </a:rPr>
              <a:t>федеральные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Calibri"/>
              </a:rPr>
              <a:t> (Конституция, законы, кодексы – семейный, гражданский и др.);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2000" u="sng" dirty="0">
                <a:solidFill>
                  <a:srgbClr val="000000"/>
                </a:solidFill>
                <a:latin typeface="Times New Roman"/>
                <a:ea typeface="Calibri"/>
              </a:rPr>
              <a:t>правительственные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Calibri"/>
              </a:rPr>
              <a:t> (постановления, распоряжения);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2000" u="sng" dirty="0">
                <a:solidFill>
                  <a:srgbClr val="000000"/>
                </a:solidFill>
                <a:latin typeface="Times New Roman"/>
                <a:ea typeface="Calibri"/>
              </a:rPr>
              <a:t>ведомственные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Calibri"/>
              </a:rPr>
              <a:t> (правовые акты </a:t>
            </a:r>
            <a:r>
              <a:rPr lang="ru-RU" sz="2000" dirty="0" err="1">
                <a:solidFill>
                  <a:srgbClr val="000000"/>
                </a:solidFill>
                <a:latin typeface="Times New Roman"/>
                <a:ea typeface="Calibri"/>
              </a:rPr>
              <a:t>Минобрнауки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Calibri"/>
              </a:rPr>
              <a:t>, </a:t>
            </a:r>
            <a:r>
              <a:rPr lang="ru-RU" sz="2000" dirty="0" err="1">
                <a:solidFill>
                  <a:srgbClr val="000000"/>
                </a:solidFill>
                <a:latin typeface="Times New Roman"/>
                <a:ea typeface="Calibri"/>
              </a:rPr>
              <a:t>Минпросвещения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Calibri"/>
              </a:rPr>
              <a:t>, Министерства труда и социальной защиты и др.);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2000" u="sng" dirty="0">
                <a:solidFill>
                  <a:srgbClr val="000000"/>
                </a:solidFill>
                <a:latin typeface="Times New Roman"/>
                <a:ea typeface="Calibri"/>
              </a:rPr>
              <a:t>региональное законодательство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Calibri"/>
              </a:rPr>
              <a:t>;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2000" u="sng" dirty="0">
                <a:solidFill>
                  <a:srgbClr val="000000"/>
                </a:solidFill>
                <a:latin typeface="Times New Roman"/>
                <a:ea typeface="Calibri"/>
              </a:rPr>
              <a:t>локальные правовые акты образовательных организаций 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Calibri"/>
              </a:rPr>
              <a:t>(уставы, положения, приказы), которые регламентируют работу с обучающимися с ОВЗ и инвалидами.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6452893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28700" y="663547"/>
            <a:ext cx="10096500" cy="980805"/>
          </a:xfrm>
        </p:spPr>
        <p:txBody>
          <a:bodyPr/>
          <a:lstStyle/>
          <a:p>
            <a:r>
              <a:rPr lang="ru-RU" sz="2400" dirty="0">
                <a:solidFill>
                  <a:srgbClr val="000000"/>
                </a:solidFill>
                <a:latin typeface="Times New Roman"/>
                <a:ea typeface="Calibri"/>
              </a:rPr>
              <a:t>Основные международные документы</a:t>
            </a:r>
            <a:endParaRPr lang="ru-RU" sz="240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rtl="0"/>
            <a:fld id="{7782931A-7D25-4B4B-9464-57AE418934A3}" type="slidenum">
              <a:rPr lang="ru-RU" noProof="0" smtClean="0"/>
              <a:pPr rtl="0"/>
              <a:t>6</a:t>
            </a:fld>
            <a:endParaRPr lang="ru-RU" noProof="0"/>
          </a:p>
        </p:txBody>
      </p:sp>
      <p:sp>
        <p:nvSpPr>
          <p:cNvPr id="7" name="TextBox 6"/>
          <p:cNvSpPr txBox="1"/>
          <p:nvPr/>
        </p:nvSpPr>
        <p:spPr>
          <a:xfrm>
            <a:off x="1011504" y="2047285"/>
            <a:ext cx="9985572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</a:rPr>
              <a:t>Всеобщая декларация прав человека (принята Генеральной Ассамблеей ООН 10 декабря 1948 г.);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</a:rPr>
              <a:t>Декларация о правах умственно отсталых лиц (принята Генеральной Ассамблеей ООН 20 декабря 1971 г.);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</a:rPr>
              <a:t>Декларация о правах инвалидов (провозглашена резолюцией 3447 (XXX) Генеральной Ассамблеи ООН от 9 декабря 1975 г.);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</a:rPr>
              <a:t>Конвенция о правах ребенка (принята 20 ноября 1989 г. Генеральной Ассамблеей ООН, ратифицирована СССР в 1990 г.);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</a:rPr>
              <a:t>Стандартные правила обеспечения равных возможностей для инвалидов (приняты резолюцией 48/96 Генеральной Ассамблеи ООН от 20 декабря 1993 г.);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err="1">
                <a:solidFill>
                  <a:srgbClr val="000000"/>
                </a:solidFill>
                <a:latin typeface="Times New Roman"/>
                <a:ea typeface="Calibri"/>
              </a:rPr>
              <a:t>Саламанкская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</a:rPr>
              <a:t> декларация о принципах, политике и практической деятельности в сфере образования лиц с ограниченными возможностями здоровья (7-10 июня 1994 г., Саламанка, Испания);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</a:rPr>
              <a:t>Конвенция ООН о правах инвалидов (принята Генеральной Ассамблеей ООН 13 декабря 2006 г.)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3307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926916" y="796767"/>
            <a:ext cx="7810500" cy="789272"/>
          </a:xfrm>
        </p:spPr>
        <p:txBody>
          <a:bodyPr/>
          <a:lstStyle/>
          <a:p>
            <a:pPr algn="ctr"/>
            <a:r>
              <a:rPr lang="ru-RU" dirty="0"/>
              <a:t>Конституция РФ</a:t>
            </a:r>
            <a:br>
              <a:rPr lang="ru-RU" dirty="0"/>
            </a:br>
            <a:r>
              <a:rPr lang="ru-RU" sz="1400" dirty="0"/>
              <a:t>(принятая в 1993 году, с изменениями от 01 июля 2021 года)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294967295"/>
          </p:nvPr>
        </p:nvSpPr>
        <p:spPr>
          <a:xfrm>
            <a:off x="11779250" y="6292850"/>
            <a:ext cx="412750" cy="182563"/>
          </a:xfrm>
        </p:spPr>
        <p:txBody>
          <a:bodyPr/>
          <a:lstStyle/>
          <a:p>
            <a:pPr rtl="0"/>
            <a:fld id="{7782931A-7D25-4B4B-9464-57AE418934A3}" type="slidenum">
              <a:rPr lang="ru-RU" noProof="0" smtClean="0"/>
              <a:pPr rtl="0"/>
              <a:t>7</a:t>
            </a:fld>
            <a:endParaRPr lang="ru-RU" noProof="0"/>
          </a:p>
        </p:txBody>
      </p:sp>
      <p:sp>
        <p:nvSpPr>
          <p:cNvPr id="10" name="TextBox 9"/>
          <p:cNvSpPr txBox="1"/>
          <p:nvPr/>
        </p:nvSpPr>
        <p:spPr>
          <a:xfrm>
            <a:off x="1909719" y="2573267"/>
            <a:ext cx="8504731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</a:rPr>
              <a:t>В статье 114 </a:t>
            </a:r>
            <a:r>
              <a:rPr lang="ru-RU" sz="2400" dirty="0">
                <a:solidFill>
                  <a:schemeClr val="bg1"/>
                </a:solidFill>
              </a:rPr>
              <a:t>Государство обеспечивает функционирование системы социальной защиты инвалидов, основанной на полном и равном осуществлении ими прав и свобод человека и гражданина, их социальную интеграцию без какой-либо дискриминации, создание доступной среды для инвалидов и улучшение качества их жизни.</a:t>
            </a:r>
          </a:p>
        </p:txBody>
      </p:sp>
    </p:spTree>
    <p:extLst>
      <p:ext uri="{BB962C8B-B14F-4D97-AF65-F5344CB8AC3E}">
        <p14:creationId xmlns:p14="http://schemas.microsoft.com/office/powerpoint/2010/main" val="10246007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2071559" y="121380"/>
            <a:ext cx="7810500" cy="1586039"/>
          </a:xfrm>
        </p:spPr>
        <p:txBody>
          <a:bodyPr/>
          <a:lstStyle/>
          <a:p>
            <a:pPr algn="ctr"/>
            <a:r>
              <a:rPr lang="ru-RU" sz="2800" dirty="0">
                <a:solidFill>
                  <a:srgbClr val="000000"/>
                </a:solidFill>
                <a:latin typeface="Times New Roman CYR"/>
                <a:ea typeface="Calibri"/>
              </a:rPr>
              <a:t>Федеральный закон № 124 </a:t>
            </a:r>
            <a:br>
              <a:rPr lang="ru-RU" sz="2800" dirty="0">
                <a:solidFill>
                  <a:srgbClr val="000000"/>
                </a:solidFill>
                <a:latin typeface="Times New Roman CYR"/>
                <a:ea typeface="Calibri"/>
              </a:rPr>
            </a:br>
            <a:r>
              <a:rPr lang="ru-RU" sz="2800" dirty="0">
                <a:solidFill>
                  <a:srgbClr val="000000"/>
                </a:solidFill>
                <a:latin typeface="Times New Roman CYR"/>
                <a:ea typeface="Calibri"/>
              </a:rPr>
              <a:t>«Об основных гарантиях прав ребенка в Российской Федерации»</a:t>
            </a:r>
            <a:br>
              <a:rPr lang="ru-RU" dirty="0"/>
            </a:br>
            <a:r>
              <a:rPr lang="ru-RU" sz="1400" dirty="0"/>
              <a:t>(принят 24 июля 1998 году)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294967295"/>
          </p:nvPr>
        </p:nvSpPr>
        <p:spPr>
          <a:xfrm>
            <a:off x="11779250" y="6292850"/>
            <a:ext cx="412750" cy="182563"/>
          </a:xfrm>
        </p:spPr>
        <p:txBody>
          <a:bodyPr/>
          <a:lstStyle/>
          <a:p>
            <a:pPr rtl="0"/>
            <a:fld id="{7782931A-7D25-4B4B-9464-57AE418934A3}" type="slidenum">
              <a:rPr lang="ru-RU" noProof="0" smtClean="0"/>
              <a:pPr rtl="0"/>
              <a:t>8</a:t>
            </a:fld>
            <a:endParaRPr lang="ru-RU" noProof="0"/>
          </a:p>
        </p:txBody>
      </p:sp>
      <p:sp>
        <p:nvSpPr>
          <p:cNvPr id="10" name="TextBox 9"/>
          <p:cNvSpPr txBox="1"/>
          <p:nvPr/>
        </p:nvSpPr>
        <p:spPr>
          <a:xfrm>
            <a:off x="1909719" y="2573267"/>
            <a:ext cx="8504731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000000"/>
                </a:solidFill>
                <a:latin typeface="Times New Roman CYR"/>
                <a:ea typeface="Calibri"/>
                <a:cs typeface="+mj-cs"/>
              </a:rPr>
              <a:t>статья 10 </a:t>
            </a:r>
            <a:r>
              <a:rPr lang="ru-RU" sz="2400" dirty="0">
                <a:solidFill>
                  <a:schemeClr val="bg1"/>
                </a:solidFill>
              </a:rPr>
              <a:t>«Ребенку от рождения принадлежат и гарантируются государством права и свободы человека и гражданина в соответствии с Конституцией РФ, общепризнанными принципами и нормами международного права, международными договорами РФ, настоящим Федеральным законом, </a:t>
            </a:r>
          </a:p>
          <a:p>
            <a:pPr algn="ctr"/>
            <a:r>
              <a:rPr lang="ru-RU" sz="2400" dirty="0">
                <a:solidFill>
                  <a:schemeClr val="bg1"/>
                </a:solidFill>
              </a:rPr>
              <a:t>Семейным кодексом РФ и другими нормативными правовыми актами РФ»</a:t>
            </a:r>
          </a:p>
        </p:txBody>
      </p:sp>
    </p:spTree>
    <p:extLst>
      <p:ext uri="{BB962C8B-B14F-4D97-AF65-F5344CB8AC3E}">
        <p14:creationId xmlns:p14="http://schemas.microsoft.com/office/powerpoint/2010/main" val="2938139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2071559" y="121380"/>
            <a:ext cx="7810500" cy="1586039"/>
          </a:xfrm>
        </p:spPr>
        <p:txBody>
          <a:bodyPr/>
          <a:lstStyle/>
          <a:p>
            <a:pPr algn="ctr"/>
            <a:r>
              <a:rPr lang="ru-RU" sz="2800" dirty="0">
                <a:solidFill>
                  <a:srgbClr val="000000"/>
                </a:solidFill>
                <a:latin typeface="Times New Roman CYR"/>
                <a:ea typeface="Calibri"/>
              </a:rPr>
              <a:t>Федеральный закон от 29 декабря 2012</a:t>
            </a:r>
            <a:br>
              <a:rPr lang="ru-RU" sz="2800" dirty="0">
                <a:solidFill>
                  <a:srgbClr val="000000"/>
                </a:solidFill>
                <a:latin typeface="Times New Roman CYR"/>
                <a:ea typeface="Calibri"/>
              </a:rPr>
            </a:br>
            <a:r>
              <a:rPr lang="ru-RU" sz="2800" dirty="0">
                <a:solidFill>
                  <a:srgbClr val="000000"/>
                </a:solidFill>
                <a:latin typeface="Times New Roman CYR"/>
                <a:ea typeface="Calibri"/>
              </a:rPr>
              <a:t>№ 273-ФЗ </a:t>
            </a:r>
            <a:br>
              <a:rPr lang="ru-RU" sz="2800" dirty="0">
                <a:solidFill>
                  <a:srgbClr val="000000"/>
                </a:solidFill>
                <a:latin typeface="Times New Roman CYR"/>
                <a:ea typeface="Calibri"/>
              </a:rPr>
            </a:br>
            <a:r>
              <a:rPr lang="ru-RU" sz="2800" dirty="0">
                <a:solidFill>
                  <a:srgbClr val="000000"/>
                </a:solidFill>
                <a:latin typeface="Times New Roman CYR"/>
                <a:ea typeface="Calibri"/>
              </a:rPr>
              <a:t>«Об образовании в Российской Федерации»</a:t>
            </a:r>
            <a:br>
              <a:rPr lang="ru-RU" dirty="0"/>
            </a:br>
            <a:r>
              <a:rPr lang="ru-RU" sz="1400" dirty="0"/>
              <a:t>(вступил в силу с 1 сентября 2013 года)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294967295"/>
          </p:nvPr>
        </p:nvSpPr>
        <p:spPr>
          <a:xfrm>
            <a:off x="11779250" y="6292850"/>
            <a:ext cx="412750" cy="182563"/>
          </a:xfrm>
        </p:spPr>
        <p:txBody>
          <a:bodyPr/>
          <a:lstStyle/>
          <a:p>
            <a:pPr rtl="0"/>
            <a:fld id="{7782931A-7D25-4B4B-9464-57AE418934A3}" type="slidenum">
              <a:rPr lang="ru-RU" noProof="0" smtClean="0"/>
              <a:pPr rtl="0"/>
              <a:t>9</a:t>
            </a:fld>
            <a:endParaRPr lang="ru-RU" noProof="0"/>
          </a:p>
        </p:txBody>
      </p:sp>
      <p:sp>
        <p:nvSpPr>
          <p:cNvPr id="10" name="TextBox 9"/>
          <p:cNvSpPr txBox="1"/>
          <p:nvPr/>
        </p:nvSpPr>
        <p:spPr>
          <a:xfrm>
            <a:off x="1027688" y="2006825"/>
            <a:ext cx="1013122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rgbClr val="212529"/>
                </a:solidFill>
                <a:latin typeface="Times New Roman"/>
                <a:ea typeface="Times New Roman"/>
              </a:rPr>
              <a:t>регламентирует </a:t>
            </a:r>
            <a:r>
              <a:rPr lang="ru-RU" sz="2400" b="1" dirty="0">
                <a:solidFill>
                  <a:srgbClr val="212529"/>
                </a:solidFill>
                <a:latin typeface="Times New Roman"/>
                <a:ea typeface="Times New Roman"/>
              </a:rPr>
              <a:t>право</a:t>
            </a:r>
            <a:r>
              <a:rPr lang="ru-RU" sz="2400" dirty="0">
                <a:solidFill>
                  <a:srgbClr val="212529"/>
                </a:solidFill>
                <a:latin typeface="Times New Roman"/>
                <a:ea typeface="Times New Roman"/>
              </a:rPr>
              <a:t> детей с ОВЗ и детей-инвалидов </a:t>
            </a:r>
            <a:r>
              <a:rPr lang="ru-RU" sz="2400" b="1" dirty="0">
                <a:solidFill>
                  <a:srgbClr val="212529"/>
                </a:solidFill>
                <a:latin typeface="Times New Roman"/>
                <a:ea typeface="Times New Roman"/>
              </a:rPr>
              <a:t>на образование </a:t>
            </a:r>
            <a:r>
              <a:rPr lang="ru-RU" sz="2400" dirty="0">
                <a:solidFill>
                  <a:srgbClr val="212529"/>
                </a:solidFill>
                <a:latin typeface="Times New Roman"/>
                <a:ea typeface="Times New Roman"/>
              </a:rPr>
              <a:t>в течение всей жизни, а также </a:t>
            </a:r>
            <a:r>
              <a:rPr lang="ru-RU" sz="2400" b="1" dirty="0">
                <a:solidFill>
                  <a:srgbClr val="212529"/>
                </a:solidFill>
                <a:latin typeface="Times New Roman"/>
                <a:ea typeface="Times New Roman"/>
              </a:rPr>
              <a:t>обязывает</a:t>
            </a:r>
            <a:r>
              <a:rPr lang="ru-RU" sz="2400" dirty="0">
                <a:solidFill>
                  <a:srgbClr val="212529"/>
                </a:solidFill>
                <a:latin typeface="Times New Roman"/>
                <a:ea typeface="Times New Roman"/>
              </a:rPr>
              <a:t> федеральные государственные органы, органы государственной власти субъектов Российской Федерации и органы местного самоуправления </a:t>
            </a:r>
            <a:r>
              <a:rPr lang="ru-RU" sz="2400" b="1" dirty="0">
                <a:solidFill>
                  <a:srgbClr val="212529"/>
                </a:solidFill>
                <a:latin typeface="Times New Roman"/>
                <a:ea typeface="Times New Roman"/>
              </a:rPr>
              <a:t>создавать необходимые условия </a:t>
            </a:r>
            <a:r>
              <a:rPr lang="ru-RU" sz="2400" dirty="0">
                <a:solidFill>
                  <a:srgbClr val="212529"/>
                </a:solidFill>
                <a:latin typeface="Times New Roman"/>
                <a:ea typeface="Times New Roman"/>
              </a:rPr>
              <a:t>для получения без дискриминации качественного образования лицами названной категории, </a:t>
            </a:r>
            <a:r>
              <a:rPr lang="ru-RU" sz="2400" b="1" dirty="0">
                <a:solidFill>
                  <a:srgbClr val="212529"/>
                </a:solidFill>
                <a:latin typeface="Times New Roman"/>
                <a:ea typeface="Times New Roman"/>
              </a:rPr>
              <a:t>для коррекции нарушений</a:t>
            </a:r>
            <a:r>
              <a:rPr lang="ru-RU" sz="2400" dirty="0">
                <a:solidFill>
                  <a:srgbClr val="212529"/>
                </a:solidFill>
                <a:latin typeface="Times New Roman"/>
                <a:ea typeface="Times New Roman"/>
              </a:rPr>
              <a:t> развития и социальной адаптации, оказания ранней коррекционной помощи на основе специальных педагогических подходов, и </a:t>
            </a:r>
            <a:r>
              <a:rPr lang="ru-RU" sz="2400" b="1" dirty="0">
                <a:solidFill>
                  <a:srgbClr val="212529"/>
                </a:solidFill>
                <a:latin typeface="Times New Roman"/>
                <a:ea typeface="Times New Roman"/>
              </a:rPr>
              <a:t>условия</a:t>
            </a:r>
            <a:r>
              <a:rPr lang="ru-RU" sz="2400" dirty="0">
                <a:solidFill>
                  <a:srgbClr val="212529"/>
                </a:solidFill>
                <a:latin typeface="Times New Roman"/>
                <a:ea typeface="Times New Roman"/>
              </a:rPr>
              <a:t>, в максимальной степени способствующие получению образования определенного уровня и определенной направленности, а также социальному развитию обучающихся с ОВЗ, в том числе через организацию системы инклюзивного образования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948859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1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Custom 35">
      <a:majorFont>
        <a:latin typeface="Arial Nova"/>
        <a:ea typeface=""/>
        <a:cs typeface=""/>
      </a:majorFont>
      <a:minorFont>
        <a:latin typeface="Arial Nov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wissPresentation A_Win32_MW_JS_SL_v2" id="{44541DF4-21D6-4F7A-B904-007D7865A971}" vid="{47A233BE-44D9-439C-9A9E-AF9EA0822AEC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426e97fa315356fffbdcd9876fe988c2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14b8f0def80e6d70ce3def20c90759ae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Props1.xml><?xml version="1.0" encoding="utf-8"?>
<ds:datastoreItem xmlns:ds="http://schemas.openxmlformats.org/officeDocument/2006/customXml" ds:itemID="{3149A8C3-21EC-4C35-871F-CCC7148089A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9D363B3-DC66-45B9-8B2A-DA220F5DD19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081B53F0-FE0E-4C4C-84FF-93580062270A}">
  <ds:schemaRefs>
    <ds:schemaRef ds:uri="http://purl.org/dc/terms/"/>
    <ds:schemaRef ds:uri="http://schemas.microsoft.com/office/2006/documentManagement/types"/>
    <ds:schemaRef ds:uri="16c05727-aa75-4e4a-9b5f-8a80a1165891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71af3243-3dd4-4a8d-8c0d-dd76da1f02a5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TM89547415</Template>
  <TotalTime>0</TotalTime>
  <Words>3519</Words>
  <Application>Microsoft Office PowerPoint</Application>
  <PresentationFormat>Широкоэкранный</PresentationFormat>
  <Paragraphs>322</Paragraphs>
  <Slides>40</Slides>
  <Notes>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40</vt:i4>
      </vt:variant>
    </vt:vector>
  </HeadingPairs>
  <TitlesOfParts>
    <vt:vector size="51" baseType="lpstr">
      <vt:lpstr>Arial</vt:lpstr>
      <vt:lpstr>Arial Nova</vt:lpstr>
      <vt:lpstr>Arial Unicode MS</vt:lpstr>
      <vt:lpstr>Calibri</vt:lpstr>
      <vt:lpstr>Courier New</vt:lpstr>
      <vt:lpstr>Symbol</vt:lpstr>
      <vt:lpstr>Times New Roman</vt:lpstr>
      <vt:lpstr>Times New Roman CYR</vt:lpstr>
      <vt:lpstr>Wingdings</vt:lpstr>
      <vt:lpstr>YS Text</vt:lpstr>
      <vt:lpstr>Тема 1</vt:lpstr>
      <vt:lpstr>Методологические и  нормативно – правовые аспекты  организации сопровождения  детей  с ограниченными  возможностями здоровья</vt:lpstr>
      <vt:lpstr>План работы</vt:lpstr>
      <vt:lpstr>Введение</vt:lpstr>
      <vt:lpstr>Приоритетами нормативно-правового регулирования в сфере образования детей с ОВЗ являются:</vt:lpstr>
      <vt:lpstr>Нормативно-правовую базу в области образования детей с ограниченными возможностями здоровья в Российской Федерации составляют документы нескольких уровней</vt:lpstr>
      <vt:lpstr>Основные международные документы</vt:lpstr>
      <vt:lpstr>Конституция РФ (принятая в 1993 году, с изменениями от 01 июля 2021 года)</vt:lpstr>
      <vt:lpstr>Федеральный закон № 124  «Об основных гарантиях прав ребенка в Российской Федерации» (принят 24 июля 1998 году)</vt:lpstr>
      <vt:lpstr>Федеральный закон от 29 декабря 2012 № 273-ФЗ  «Об образовании в Российской Федерации» (вступил в силу с 1 сентября 2013 года)</vt:lpstr>
      <vt:lpstr> Статья 42  Федерального закона № 273-ФЗ  «Об образовании в Российской Федерации»</vt:lpstr>
      <vt:lpstr> Статья 79  Федерального закона № 273-ФЗ  «Об образовании в Российской Федерации»</vt:lpstr>
      <vt:lpstr> Статья 79  Федерального закона № 273-ФЗ  «Об образовании в Российской Федерации»</vt:lpstr>
      <vt:lpstr> Федеральный закон от 8 августа 2024 года №315-ФЗ (вступил в силу с 1 марта 2025 года)</vt:lpstr>
      <vt:lpstr> Федеральный закон от 8 августа 2024 года №315-ФЗ (вступил в силу с 1 марта 2025 года)</vt:lpstr>
      <vt:lpstr> Федеральный закон № 181-ФЗ  «О социальной защите инвалидов  в Российской Федерации» (вступил в силу с 24 ноября 1995 года)</vt:lpstr>
      <vt:lpstr> Федеральный закон № 181-ФЗ  «О социальной защите инвалидов  в Российской Федерации» (вступил в силу с 24 ноября 1995 года)</vt:lpstr>
      <vt:lpstr>Презентация PowerPoint</vt:lpstr>
      <vt:lpstr>МСЭ</vt:lpstr>
      <vt:lpstr>Презентация PowerPoint</vt:lpstr>
      <vt:lpstr>Кто присваивает статус?</vt:lpstr>
      <vt:lpstr>ПМПК Приказ Минобрнауки России от 20.09.2013 г. № 1082  «Об утверждении положения о психолого-медико-педагогической комиссии»</vt:lpstr>
      <vt:lpstr>ПМПК Приказ Минобрнауки России от 20.09.2013 г. № 1082  «Об утверждении положения о психолого-медико-педагогической комиссии»</vt:lpstr>
      <vt:lpstr>С 1 марта 2025 года в Положение о психолого-медико-педагогической комиссии (ПМПК) внесены следующие изменения, утверждённые приказом Минпросвещения от 01.11.2024 №763</vt:lpstr>
      <vt:lpstr>Под специальными условиями понимаются:</vt:lpstr>
      <vt:lpstr>Для организации специальных условий для обучающихся с ОВЗ обязательными являются:</vt:lpstr>
      <vt:lpstr>Психолого-медико-педагогическое изучение осуществляется в присутствии родителей  (законных представителей)  при наличии следующих документов:</vt:lpstr>
      <vt:lpstr> Приказ Министерства просвещения РФ от 31 июля 2020 года №373 утверждён в соответствии с частью 11 статьи 13 Федерального закона от 29 декабря 2012 года №273-ФЗ «Об образовании в Российской Федерации» и подпунктом 4.2.5 пункта 4 Положения о Министерстве просвещения Российской Федерации, утверждённого постановлением Правительства РФ от 28 июля 2018 года №884</vt:lpstr>
      <vt:lpstr>Особенности организации дошкольного образования для детей с ограниченными возможностями здоровья (ОВЗ)</vt:lpstr>
      <vt:lpstr>Количество детей в  группах компенсирующей направленности  не должно превышать</vt:lpstr>
      <vt:lpstr>Количество детей в  группах комбинированной направленности  не должно превышать</vt:lpstr>
      <vt:lpstr>Штатное расписание  в группах компенсирующей направленности</vt:lpstr>
      <vt:lpstr>Штатное расписание  в группах комбинированной направленности </vt:lpstr>
      <vt:lpstr>Презентация PowerPoint</vt:lpstr>
      <vt:lpstr>ФГОС утверждёны приказом Министерства образования и науки РФ  от 19 декабря 2014 года №1598 ФГОС с 1 сентября 2016 г. вступили в законную силу</vt:lpstr>
      <vt:lpstr>Адаптированная образовательная программа (в соответствии с п. 28 ст. 2 ФЗ № 273)</vt:lpstr>
      <vt:lpstr>Презентация PowerPoint</vt:lpstr>
      <vt:lpstr>Презентация PowerPoint</vt:lpstr>
      <vt:lpstr>Результаты освоения АООП</vt:lpstr>
      <vt:lpstr>Обучающиеся с УО</vt:lpstr>
      <vt:lpstr>Спасибо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2020-10-14T20:00:28Z</dcterms:created>
  <dcterms:modified xsi:type="dcterms:W3CDTF">2025-10-01T11:12:42Z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